
<file path=[Content_Types].xml><?xml version="1.0" encoding="utf-8"?>
<Types xmlns="http://schemas.openxmlformats.org/package/2006/content-types">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2">
  <p:sldMasterIdLst>
    <p:sldMasterId id="2147483648" r:id="rId1"/>
  </p:sldMasterIdLst>
  <p:notesMasterIdLst>
    <p:notesMasterId r:id="rId81"/>
  </p:notesMasterIdLst>
  <p:sldIdLst>
    <p:sldId id="258" r:id="rId2"/>
    <p:sldId id="259" r:id="rId3"/>
    <p:sldId id="382" r:id="rId4"/>
    <p:sldId id="383" r:id="rId5"/>
    <p:sldId id="384" r:id="rId6"/>
    <p:sldId id="385" r:id="rId7"/>
    <p:sldId id="386" r:id="rId8"/>
    <p:sldId id="387" r:id="rId9"/>
    <p:sldId id="388" r:id="rId10"/>
    <p:sldId id="307" r:id="rId11"/>
    <p:sldId id="309" r:id="rId12"/>
    <p:sldId id="389" r:id="rId13"/>
    <p:sldId id="390" r:id="rId14"/>
    <p:sldId id="391" r:id="rId15"/>
    <p:sldId id="393" r:id="rId16"/>
    <p:sldId id="392" r:id="rId17"/>
    <p:sldId id="315" r:id="rId18"/>
    <p:sldId id="316" r:id="rId19"/>
    <p:sldId id="394" r:id="rId20"/>
    <p:sldId id="395" r:id="rId21"/>
    <p:sldId id="396" r:id="rId22"/>
    <p:sldId id="397" r:id="rId23"/>
    <p:sldId id="321" r:id="rId24"/>
    <p:sldId id="398" r:id="rId25"/>
    <p:sldId id="308" r:id="rId26"/>
    <p:sldId id="324" r:id="rId27"/>
    <p:sldId id="399" r:id="rId28"/>
    <p:sldId id="326" r:id="rId29"/>
    <p:sldId id="400" r:id="rId30"/>
    <p:sldId id="401" r:id="rId31"/>
    <p:sldId id="332" r:id="rId32"/>
    <p:sldId id="402" r:id="rId33"/>
    <p:sldId id="403" r:id="rId34"/>
    <p:sldId id="404" r:id="rId35"/>
    <p:sldId id="405" r:id="rId36"/>
    <p:sldId id="406" r:id="rId37"/>
    <p:sldId id="407" r:id="rId38"/>
    <p:sldId id="408" r:id="rId39"/>
    <p:sldId id="341" r:id="rId40"/>
    <p:sldId id="342" r:id="rId41"/>
    <p:sldId id="410" r:id="rId42"/>
    <p:sldId id="345" r:id="rId43"/>
    <p:sldId id="411" r:id="rId44"/>
    <p:sldId id="343" r:id="rId45"/>
    <p:sldId id="347" r:id="rId46"/>
    <p:sldId id="348" r:id="rId47"/>
    <p:sldId id="412" r:id="rId48"/>
    <p:sldId id="350" r:id="rId49"/>
    <p:sldId id="413" r:id="rId50"/>
    <p:sldId id="352" r:id="rId51"/>
    <p:sldId id="353" r:id="rId52"/>
    <p:sldId id="354" r:id="rId53"/>
    <p:sldId id="414" r:id="rId54"/>
    <p:sldId id="415" r:id="rId55"/>
    <p:sldId id="355" r:id="rId56"/>
    <p:sldId id="358" r:id="rId57"/>
    <p:sldId id="359" r:id="rId58"/>
    <p:sldId id="416" r:id="rId59"/>
    <p:sldId id="362" r:id="rId60"/>
    <p:sldId id="363" r:id="rId61"/>
    <p:sldId id="417" r:id="rId62"/>
    <p:sldId id="365" r:id="rId63"/>
    <p:sldId id="418" r:id="rId64"/>
    <p:sldId id="368" r:id="rId65"/>
    <p:sldId id="366" r:id="rId66"/>
    <p:sldId id="419" r:id="rId67"/>
    <p:sldId id="369" r:id="rId68"/>
    <p:sldId id="371" r:id="rId69"/>
    <p:sldId id="374" r:id="rId70"/>
    <p:sldId id="373" r:id="rId71"/>
    <p:sldId id="420" r:id="rId72"/>
    <p:sldId id="376" r:id="rId73"/>
    <p:sldId id="372" r:id="rId74"/>
    <p:sldId id="377" r:id="rId75"/>
    <p:sldId id="378" r:id="rId76"/>
    <p:sldId id="379" r:id="rId77"/>
    <p:sldId id="380" r:id="rId78"/>
    <p:sldId id="381" r:id="rId79"/>
    <p:sldId id="421" r:id="rId80"/>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4D24030C-0EBD-4CC4-8FE6-17DCF833B052}">
          <p14:sldIdLst>
            <p14:sldId id="258"/>
            <p14:sldId id="259"/>
            <p14:sldId id="382"/>
            <p14:sldId id="383"/>
            <p14:sldId id="384"/>
            <p14:sldId id="385"/>
            <p14:sldId id="386"/>
            <p14:sldId id="387"/>
            <p14:sldId id="388"/>
            <p14:sldId id="307"/>
            <p14:sldId id="309"/>
            <p14:sldId id="389"/>
            <p14:sldId id="390"/>
            <p14:sldId id="391"/>
            <p14:sldId id="393"/>
            <p14:sldId id="392"/>
            <p14:sldId id="315"/>
            <p14:sldId id="316"/>
            <p14:sldId id="394"/>
            <p14:sldId id="395"/>
            <p14:sldId id="396"/>
            <p14:sldId id="397"/>
            <p14:sldId id="321"/>
            <p14:sldId id="398"/>
            <p14:sldId id="308"/>
            <p14:sldId id="324"/>
            <p14:sldId id="399"/>
            <p14:sldId id="326"/>
            <p14:sldId id="400"/>
            <p14:sldId id="401"/>
            <p14:sldId id="332"/>
            <p14:sldId id="402"/>
            <p14:sldId id="403"/>
            <p14:sldId id="404"/>
            <p14:sldId id="405"/>
            <p14:sldId id="406"/>
            <p14:sldId id="407"/>
            <p14:sldId id="408"/>
            <p14:sldId id="341"/>
            <p14:sldId id="342"/>
            <p14:sldId id="410"/>
            <p14:sldId id="345"/>
            <p14:sldId id="411"/>
            <p14:sldId id="343"/>
            <p14:sldId id="347"/>
            <p14:sldId id="348"/>
            <p14:sldId id="412"/>
            <p14:sldId id="350"/>
            <p14:sldId id="413"/>
            <p14:sldId id="352"/>
            <p14:sldId id="353"/>
            <p14:sldId id="354"/>
            <p14:sldId id="414"/>
            <p14:sldId id="415"/>
            <p14:sldId id="355"/>
            <p14:sldId id="358"/>
            <p14:sldId id="359"/>
            <p14:sldId id="416"/>
          </p14:sldIdLst>
        </p14:section>
        <p14:section name="无标题节" id="{01EB97F2-2A05-45B6-9D78-610ACB989BF5}">
          <p14:sldIdLst>
            <p14:sldId id="362"/>
            <p14:sldId id="363"/>
            <p14:sldId id="417"/>
            <p14:sldId id="365"/>
            <p14:sldId id="418"/>
            <p14:sldId id="368"/>
            <p14:sldId id="366"/>
            <p14:sldId id="419"/>
            <p14:sldId id="369"/>
            <p14:sldId id="371"/>
            <p14:sldId id="374"/>
            <p14:sldId id="373"/>
            <p14:sldId id="420"/>
            <p14:sldId id="376"/>
            <p14:sldId id="372"/>
            <p14:sldId id="377"/>
            <p14:sldId id="378"/>
            <p14:sldId id="379"/>
            <p14:sldId id="380"/>
            <p14:sldId id="381"/>
            <p14:sldId id="421"/>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006600"/>
    <a:srgbClr val="3333CC"/>
    <a:srgbClr val="990099"/>
    <a:srgbClr val="009900"/>
    <a:srgbClr val="000099"/>
    <a:srgbClr val="800080"/>
    <a:srgbClr val="CC00FF"/>
    <a:srgbClr val="CCFFFF"/>
    <a:srgbClr val="FFCCFF"/>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无样式，网格型">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20"/>
    <p:restoredTop sz="94660"/>
  </p:normalViewPr>
  <p:slideViewPr>
    <p:cSldViewPr>
      <p:cViewPr varScale="1">
        <p:scale>
          <a:sx n="84" d="100"/>
          <a:sy n="84" d="100"/>
        </p:scale>
        <p:origin x="552" y="86"/>
      </p:cViewPr>
      <p:guideLst>
        <p:guide orient="horz" pos="2160"/>
        <p:guide pos="384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theme" Target="theme/theme1.xml"/><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5" Type="http://schemas.openxmlformats.org/officeDocument/2006/relationships/slide" Target="slides/slide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61" Type="http://schemas.openxmlformats.org/officeDocument/2006/relationships/slide" Target="slides/slide60.xml"/><Relationship Id="rId8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100587A-C6EA-4FB7-880B-B271E614F62E}" type="datetimeFigureOut">
              <a:rPr lang="zh-CN" altLang="en-US" smtClean="0"/>
              <a:pPr/>
              <a:t>2023/10/24</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F394879-ABC6-4688-A767-6DE6C26C764E}" type="slidenum">
              <a:rPr lang="zh-CN" altLang="en-US" smtClean="0"/>
              <a:pPr/>
              <a:t>‹#›</a:t>
            </a:fld>
            <a:endParaRPr lang="zh-CN" altLang="en-US"/>
          </a:p>
        </p:txBody>
      </p:sp>
    </p:spTree>
    <p:extLst>
      <p:ext uri="{BB962C8B-B14F-4D97-AF65-F5344CB8AC3E}">
        <p14:creationId xmlns:p14="http://schemas.microsoft.com/office/powerpoint/2010/main" val="29897807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sp>
        <p:nvSpPr>
          <p:cNvPr id="7" name="Rectangle 2"/>
          <p:cNvSpPr>
            <a:spLocks noChangeArrowheads="1"/>
          </p:cNvSpPr>
          <p:nvPr userDrawn="1"/>
        </p:nvSpPr>
        <p:spPr bwMode="auto">
          <a:xfrm>
            <a:off x="0" y="0"/>
            <a:ext cx="12192000" cy="3352800"/>
          </a:xfrm>
          <a:prstGeom prst="rect">
            <a:avLst/>
          </a:prstGeom>
          <a:solidFill>
            <a:srgbClr val="800080"/>
          </a:solidFill>
          <a:ln w="9525">
            <a:noFill/>
            <a:miter lim="800000"/>
            <a:headEnd/>
            <a:tailEnd/>
          </a:ln>
        </p:spPr>
        <p:txBody>
          <a:bodyPr wrap="none" anchor="ctr"/>
          <a:lstStyle/>
          <a:p>
            <a:pPr algn="ctr">
              <a:defRPr/>
            </a:pPr>
            <a:endParaRPr lang="zh-CN" altLang="en-US" sz="3200"/>
          </a:p>
        </p:txBody>
      </p:sp>
      <p:sp>
        <p:nvSpPr>
          <p:cNvPr id="2" name="标题 1"/>
          <p:cNvSpPr>
            <a:spLocks noGrp="1"/>
          </p:cNvSpPr>
          <p:nvPr>
            <p:ph type="ctrTitle"/>
          </p:nvPr>
        </p:nvSpPr>
        <p:spPr>
          <a:xfrm>
            <a:off x="911424" y="1484787"/>
            <a:ext cx="10363200" cy="1686049"/>
          </a:xfrm>
        </p:spPr>
        <p:txBody>
          <a:bodyPr/>
          <a:lstStyle>
            <a:lvl1pPr algn="l">
              <a:defRPr sz="4800">
                <a:solidFill>
                  <a:srgbClr val="FFC000"/>
                </a:solidFill>
                <a:latin typeface="微软雅黑" panose="020B0503020204020204" pitchFamily="34" charset="-122"/>
                <a:ea typeface="微软雅黑" panose="020B0503020204020204" pitchFamily="34" charset="-122"/>
              </a:defRPr>
            </a:lvl1pPr>
          </a:lstStyle>
          <a:p>
            <a:r>
              <a:rPr lang="zh-CN" altLang="en-US"/>
              <a:t>单击此处编辑母版标题样式</a:t>
            </a:r>
          </a:p>
        </p:txBody>
      </p:sp>
      <p:sp>
        <p:nvSpPr>
          <p:cNvPr id="3" name="副标题 2"/>
          <p:cNvSpPr>
            <a:spLocks noGrp="1"/>
          </p:cNvSpPr>
          <p:nvPr>
            <p:ph type="subTitle" idx="1"/>
          </p:nvPr>
        </p:nvSpPr>
        <p:spPr>
          <a:xfrm>
            <a:off x="1828800" y="3886200"/>
            <a:ext cx="8534400" cy="1752600"/>
          </a:xfrm>
        </p:spPr>
        <p:txBody>
          <a:bodyPr>
            <a:normAutofit/>
          </a:bodyPr>
          <a:lstStyle>
            <a:lvl1pPr marL="0" indent="0" algn="l">
              <a:buNone/>
              <a:defRPr sz="2400">
                <a:solidFill>
                  <a:schemeClr val="tx1"/>
                </a:solidFill>
                <a:latin typeface="黑体" pitchFamily="2" charset="-122"/>
                <a:ea typeface="黑体" pitchFamily="2" charset="-122"/>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08C43996-C57D-4CE3-85A5-4FCA0CD95B96}" type="datetime1">
              <a:rPr lang="zh-CN" altLang="en-US" smtClean="0"/>
              <a:t>2023/10/24</a:t>
            </a:fld>
            <a:endParaRPr lang="zh-CN" altLang="en-US"/>
          </a:p>
        </p:txBody>
      </p:sp>
      <p:sp>
        <p:nvSpPr>
          <p:cNvPr id="5" name="页脚占位符 4"/>
          <p:cNvSpPr>
            <a:spLocks noGrp="1"/>
          </p:cNvSpPr>
          <p:nvPr>
            <p:ph type="ftr" sz="quarter" idx="11"/>
          </p:nvPr>
        </p:nvSpPr>
        <p:spPr/>
        <p:txBody>
          <a:bodyPr/>
          <a:lstStyle/>
          <a:p>
            <a:r>
              <a:rPr lang="zh-CN" altLang="en-US"/>
              <a:t>应用密码学</a:t>
            </a:r>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2389717" y="4800600"/>
            <a:ext cx="7315200" cy="566738"/>
          </a:xfrm>
        </p:spPr>
        <p:txBody>
          <a:bodyPr anchor="b"/>
          <a:lstStyle>
            <a:lvl1pPr algn="l">
              <a:defRPr sz="1500" b="1"/>
            </a:lvl1pPr>
          </a:lstStyle>
          <a:p>
            <a:r>
              <a:rPr lang="zh-CN" altLang="en-US"/>
              <a:t>单击此处编辑母版标题样式</a:t>
            </a:r>
          </a:p>
        </p:txBody>
      </p:sp>
      <p:sp>
        <p:nvSpPr>
          <p:cNvPr id="3" name="图片占位符 2"/>
          <p:cNvSpPr>
            <a:spLocks noGrp="1"/>
          </p:cNvSpPr>
          <p:nvPr>
            <p:ph type="pic" idx="1"/>
          </p:nvPr>
        </p:nvSpPr>
        <p:spPr>
          <a:xfrm>
            <a:off x="2389717" y="612775"/>
            <a:ext cx="7315200" cy="41148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zh-CN" altLang="en-US"/>
          </a:p>
        </p:txBody>
      </p:sp>
      <p:sp>
        <p:nvSpPr>
          <p:cNvPr id="4" name="文本占位符 3"/>
          <p:cNvSpPr>
            <a:spLocks noGrp="1"/>
          </p:cNvSpPr>
          <p:nvPr>
            <p:ph type="body" sz="half" idx="2"/>
          </p:nvPr>
        </p:nvSpPr>
        <p:spPr>
          <a:xfrm>
            <a:off x="2389717" y="5367338"/>
            <a:ext cx="7315200" cy="804862"/>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C7CFF8A6-AB27-44D4-8B37-42EF6E80269E}" type="datetime1">
              <a:rPr lang="zh-CN" altLang="en-US" smtClean="0"/>
              <a:t>2023/10/24</a:t>
            </a:fld>
            <a:endParaRPr lang="zh-CN" altLang="en-US"/>
          </a:p>
        </p:txBody>
      </p:sp>
      <p:sp>
        <p:nvSpPr>
          <p:cNvPr id="6" name="页脚占位符 5"/>
          <p:cNvSpPr>
            <a:spLocks noGrp="1"/>
          </p:cNvSpPr>
          <p:nvPr>
            <p:ph type="ftr" sz="quarter" idx="11"/>
          </p:nvPr>
        </p:nvSpPr>
        <p:spPr/>
        <p:txBody>
          <a:bodyPr/>
          <a:lstStyle/>
          <a:p>
            <a:r>
              <a:rPr lang="zh-CN" altLang="en-US"/>
              <a:t>应用密码学</a:t>
            </a:r>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1F2B0CEF-8CC3-46DE-8CEA-827E9000B7B7}" type="datetime1">
              <a:rPr lang="zh-CN" altLang="en-US" smtClean="0"/>
              <a:t>2023/10/24</a:t>
            </a:fld>
            <a:endParaRPr lang="zh-CN" altLang="en-US"/>
          </a:p>
        </p:txBody>
      </p:sp>
      <p:sp>
        <p:nvSpPr>
          <p:cNvPr id="5" name="页脚占位符 4"/>
          <p:cNvSpPr>
            <a:spLocks noGrp="1"/>
          </p:cNvSpPr>
          <p:nvPr>
            <p:ph type="ftr" sz="quarter" idx="11"/>
          </p:nvPr>
        </p:nvSpPr>
        <p:spPr/>
        <p:txBody>
          <a:bodyPr/>
          <a:lstStyle/>
          <a:p>
            <a:r>
              <a:rPr lang="zh-CN" altLang="en-US"/>
              <a:t>应用密码学</a:t>
            </a:r>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839200" y="274641"/>
            <a:ext cx="27432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609600" y="274641"/>
            <a:ext cx="8026400" cy="5851525"/>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BE06881A-EF8B-4D74-BEBF-FFF05E664D37}" type="datetime1">
              <a:rPr lang="zh-CN" altLang="en-US" smtClean="0"/>
              <a:t>2023/10/24</a:t>
            </a:fld>
            <a:endParaRPr lang="zh-CN" altLang="en-US"/>
          </a:p>
        </p:txBody>
      </p:sp>
      <p:sp>
        <p:nvSpPr>
          <p:cNvPr id="5" name="页脚占位符 4"/>
          <p:cNvSpPr>
            <a:spLocks noGrp="1"/>
          </p:cNvSpPr>
          <p:nvPr>
            <p:ph type="ftr" sz="quarter" idx="11"/>
          </p:nvPr>
        </p:nvSpPr>
        <p:spPr/>
        <p:txBody>
          <a:bodyPr/>
          <a:lstStyle/>
          <a:p>
            <a:r>
              <a:rPr lang="zh-CN" altLang="en-US"/>
              <a:t>应用密码学</a:t>
            </a:r>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sz="3600">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3" name="内容占位符 2"/>
          <p:cNvSpPr>
            <a:spLocks noGrp="1"/>
          </p:cNvSpPr>
          <p:nvPr>
            <p:ph idx="1"/>
          </p:nvPr>
        </p:nvSpPr>
        <p:spPr>
          <a:xfrm>
            <a:off x="431372" y="836712"/>
            <a:ext cx="11151029" cy="5472608"/>
          </a:xfrm>
        </p:spPr>
        <p:txBody>
          <a:bodyPr/>
          <a:lstStyle>
            <a:lvl1pPr marL="358775" indent="-358775">
              <a:defRPr sz="2800">
                <a:latin typeface="微软雅黑" panose="020B0503020204020204" pitchFamily="34" charset="-122"/>
                <a:ea typeface="微软雅黑" panose="020B0503020204020204" pitchFamily="34" charset="-122"/>
              </a:defRPr>
            </a:lvl1pPr>
            <a:lvl2pPr marL="627063" indent="-284163">
              <a:buClr>
                <a:srgbClr val="990099"/>
              </a:buClr>
              <a:buSzPct val="90000"/>
              <a:buFont typeface="Wingdings" pitchFamily="2" charset="2"/>
              <a:buChar char="Þ"/>
              <a:defRPr sz="2400">
                <a:latin typeface="微软雅黑" panose="020B0503020204020204" pitchFamily="34" charset="-122"/>
                <a:ea typeface="微软雅黑" panose="020B0503020204020204" pitchFamily="34" charset="-122"/>
              </a:defRPr>
            </a:lvl2pPr>
            <a:lvl3pPr marL="985838" indent="-300038">
              <a:buFont typeface="Times New Roman" pitchFamily="18" charset="0"/>
              <a:buChar char="─"/>
              <a:defRPr sz="2000">
                <a:latin typeface="微软雅黑" panose="020B0503020204020204" pitchFamily="34" charset="-122"/>
                <a:ea typeface="微软雅黑" panose="020B0503020204020204" pitchFamily="34" charset="-122"/>
              </a:defRPr>
            </a:lvl3pPr>
            <a:lvl4pPr>
              <a:buFont typeface="Arial" pitchFamily="34" charset="0"/>
              <a:buChar char="•"/>
              <a:defRPr b="1">
                <a:latin typeface="微软雅黑" panose="020B0503020204020204" pitchFamily="34" charset="-122"/>
                <a:ea typeface="微软雅黑" panose="020B0503020204020204" pitchFamily="34" charset="-122"/>
              </a:defRPr>
            </a:lvl4pPr>
            <a:lvl5pPr>
              <a:buNone/>
              <a:defRPr/>
            </a:lvl5pPr>
          </a:lstStyle>
          <a:p>
            <a:pPr lvl="0"/>
            <a:r>
              <a:rPr lang="zh-CN" altLang="en-US" dirty="0"/>
              <a:t>单击此处编辑母版文本样式</a:t>
            </a:r>
          </a:p>
          <a:p>
            <a:pPr lvl="1"/>
            <a:r>
              <a:rPr lang="zh-CN" altLang="en-US" dirty="0"/>
              <a:t>第二级</a:t>
            </a:r>
          </a:p>
          <a:p>
            <a:pPr lvl="2"/>
            <a:r>
              <a:rPr lang="zh-CN" altLang="en-US" dirty="0"/>
              <a:t>第三级</a:t>
            </a:r>
            <a:endParaRPr lang="en-US" altLang="zh-CN" dirty="0"/>
          </a:p>
          <a:p>
            <a:pPr lvl="3"/>
            <a:endParaRPr lang="zh-CN" altLang="en-US" dirty="0"/>
          </a:p>
        </p:txBody>
      </p:sp>
      <p:sp>
        <p:nvSpPr>
          <p:cNvPr id="4" name="日期占位符 3"/>
          <p:cNvSpPr>
            <a:spLocks noGrp="1"/>
          </p:cNvSpPr>
          <p:nvPr>
            <p:ph type="dt" sz="half" idx="10"/>
          </p:nvPr>
        </p:nvSpPr>
        <p:spPr/>
        <p:txBody>
          <a:bodyPr/>
          <a:lstStyle>
            <a:lvl1pPr>
              <a:defRPr sz="1200">
                <a:solidFill>
                  <a:schemeClr val="tx1"/>
                </a:solidFill>
                <a:latin typeface="Arial" pitchFamily="34" charset="0"/>
                <a:cs typeface="Arial" pitchFamily="34" charset="0"/>
              </a:defRPr>
            </a:lvl1pPr>
          </a:lstStyle>
          <a:p>
            <a:fld id="{97368FAA-B70D-4E1F-A800-9E9946E39FF9}" type="datetime1">
              <a:rPr lang="zh-CN" altLang="en-US" smtClean="0"/>
              <a:t>2023/10/24</a:t>
            </a:fld>
            <a:endParaRPr lang="zh-CN" altLang="en-US" dirty="0"/>
          </a:p>
        </p:txBody>
      </p:sp>
      <p:sp>
        <p:nvSpPr>
          <p:cNvPr id="5" name="页脚占位符 4"/>
          <p:cNvSpPr>
            <a:spLocks noGrp="1"/>
          </p:cNvSpPr>
          <p:nvPr>
            <p:ph type="ftr" sz="quarter" idx="11"/>
          </p:nvPr>
        </p:nvSpPr>
        <p:spPr/>
        <p:txBody>
          <a:bodyPr/>
          <a:lstStyle>
            <a:lvl1pPr>
              <a:defRPr sz="1350" b="0">
                <a:latin typeface="华文楷体" pitchFamily="2" charset="-122"/>
                <a:ea typeface="华文楷体" pitchFamily="2" charset="-122"/>
                <a:cs typeface="Arial" pitchFamily="34" charset="0"/>
              </a:defRPr>
            </a:lvl1pPr>
          </a:lstStyle>
          <a:p>
            <a:r>
              <a:rPr lang="zh-CN" altLang="en-US"/>
              <a:t>应用密码学</a:t>
            </a:r>
            <a:endParaRPr lang="zh-CN" alt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1_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sz="2400">
                <a:latin typeface="黑体" pitchFamily="2" charset="-122"/>
                <a:ea typeface="黑体" pitchFamily="2" charset="-122"/>
              </a:defRPr>
            </a:lvl1pPr>
          </a:lstStyle>
          <a:p>
            <a:r>
              <a:rPr lang="zh-CN" altLang="en-US" dirty="0"/>
              <a:t>单击此处编辑母版标题样式</a:t>
            </a:r>
          </a:p>
        </p:txBody>
      </p:sp>
      <p:sp>
        <p:nvSpPr>
          <p:cNvPr id="3" name="内容占位符 2"/>
          <p:cNvSpPr>
            <a:spLocks noGrp="1"/>
          </p:cNvSpPr>
          <p:nvPr>
            <p:ph idx="1"/>
          </p:nvPr>
        </p:nvSpPr>
        <p:spPr>
          <a:xfrm>
            <a:off x="431372" y="836712"/>
            <a:ext cx="11151029" cy="5472608"/>
          </a:xfrm>
        </p:spPr>
        <p:txBody>
          <a:bodyPr/>
          <a:lstStyle>
            <a:lvl1pPr>
              <a:defRPr sz="1950"/>
            </a:lvl1pPr>
            <a:lvl2pPr>
              <a:buFont typeface="Wingdings" pitchFamily="2" charset="2"/>
              <a:buChar char="Þ"/>
              <a:defRPr sz="1800"/>
            </a:lvl2pPr>
            <a:lvl3pPr>
              <a:defRPr sz="1650" b="0"/>
            </a:lvl3pPr>
            <a:lvl5pPr>
              <a:buNone/>
              <a:defRPr/>
            </a:lvl5p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4" name="日期占位符 3"/>
          <p:cNvSpPr>
            <a:spLocks noGrp="1"/>
          </p:cNvSpPr>
          <p:nvPr>
            <p:ph type="dt" sz="half" idx="10"/>
          </p:nvPr>
        </p:nvSpPr>
        <p:spPr/>
        <p:txBody>
          <a:bodyPr/>
          <a:lstStyle>
            <a:lvl1pPr>
              <a:defRPr sz="1200">
                <a:solidFill>
                  <a:schemeClr val="tx1"/>
                </a:solidFill>
                <a:latin typeface="Arial" pitchFamily="34" charset="0"/>
                <a:cs typeface="Arial" pitchFamily="34" charset="0"/>
              </a:defRPr>
            </a:lvl1pPr>
          </a:lstStyle>
          <a:p>
            <a:fld id="{DC811553-D15D-493E-BF53-28F19C1C0C09}" type="datetime1">
              <a:rPr lang="zh-CN" altLang="en-US" smtClean="0"/>
              <a:t>2023/10/24</a:t>
            </a:fld>
            <a:endParaRPr lang="zh-CN" altLang="en-US" dirty="0"/>
          </a:p>
        </p:txBody>
      </p:sp>
      <p:sp>
        <p:nvSpPr>
          <p:cNvPr id="5" name="页脚占位符 4"/>
          <p:cNvSpPr>
            <a:spLocks noGrp="1"/>
          </p:cNvSpPr>
          <p:nvPr>
            <p:ph type="ftr" sz="quarter" idx="11"/>
          </p:nvPr>
        </p:nvSpPr>
        <p:spPr/>
        <p:txBody>
          <a:bodyPr/>
          <a:lstStyle>
            <a:lvl1pPr>
              <a:defRPr sz="1350" b="0">
                <a:latin typeface="华文楷体" pitchFamily="2" charset="-122"/>
                <a:ea typeface="华文楷体" pitchFamily="2" charset="-122"/>
                <a:cs typeface="Arial" pitchFamily="34" charset="0"/>
              </a:defRPr>
            </a:lvl1pPr>
          </a:lstStyle>
          <a:p>
            <a:r>
              <a:rPr lang="zh-CN" altLang="en-US"/>
              <a:t>应用密码学</a:t>
            </a:r>
            <a:endParaRPr lang="zh-CN" alt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963084" y="4406903"/>
            <a:ext cx="10363200" cy="1362075"/>
          </a:xfrm>
        </p:spPr>
        <p:txBody>
          <a:bodyPr anchor="t"/>
          <a:lstStyle>
            <a:lvl1pPr algn="l">
              <a:defRPr sz="3000" b="1" cap="all"/>
            </a:lvl1pPr>
          </a:lstStyle>
          <a:p>
            <a:r>
              <a:rPr lang="zh-CN" altLang="en-US"/>
              <a:t>单击此处编辑母版标题样式</a:t>
            </a:r>
          </a:p>
        </p:txBody>
      </p:sp>
      <p:sp>
        <p:nvSpPr>
          <p:cNvPr id="3" name="文本占位符 2"/>
          <p:cNvSpPr>
            <a:spLocks noGrp="1"/>
          </p:cNvSpPr>
          <p:nvPr>
            <p:ph type="body" idx="1"/>
          </p:nvPr>
        </p:nvSpPr>
        <p:spPr>
          <a:xfrm>
            <a:off x="963084" y="2906713"/>
            <a:ext cx="10363200" cy="1500187"/>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7881F8C3-2A6C-4F5A-936D-075B4912566A}" type="datetime1">
              <a:rPr lang="zh-CN" altLang="en-US" smtClean="0"/>
              <a:t>2023/10/24</a:t>
            </a:fld>
            <a:endParaRPr lang="zh-CN" altLang="en-US"/>
          </a:p>
        </p:txBody>
      </p:sp>
      <p:sp>
        <p:nvSpPr>
          <p:cNvPr id="5" name="页脚占位符 4"/>
          <p:cNvSpPr>
            <a:spLocks noGrp="1"/>
          </p:cNvSpPr>
          <p:nvPr>
            <p:ph type="ftr" sz="quarter" idx="11"/>
          </p:nvPr>
        </p:nvSpPr>
        <p:spPr/>
        <p:txBody>
          <a:bodyPr/>
          <a:lstStyle/>
          <a:p>
            <a:r>
              <a:rPr lang="zh-CN" altLang="en-US"/>
              <a:t>应用密码学</a:t>
            </a:r>
          </a:p>
        </p:txBody>
      </p:sp>
      <p:sp>
        <p:nvSpPr>
          <p:cNvPr id="6" name="灯片编号占位符 5"/>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609600" y="1600203"/>
            <a:ext cx="538480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97600" y="1600203"/>
            <a:ext cx="5384800" cy="4525963"/>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C629639E-19F9-4462-8A30-EA298643E09A}" type="datetime1">
              <a:rPr lang="zh-CN" altLang="en-US" smtClean="0"/>
              <a:t>2023/10/24</a:t>
            </a:fld>
            <a:endParaRPr lang="zh-CN" altLang="en-US"/>
          </a:p>
        </p:txBody>
      </p:sp>
      <p:sp>
        <p:nvSpPr>
          <p:cNvPr id="6" name="页脚占位符 5"/>
          <p:cNvSpPr>
            <a:spLocks noGrp="1"/>
          </p:cNvSpPr>
          <p:nvPr>
            <p:ph type="ftr" sz="quarter" idx="11"/>
          </p:nvPr>
        </p:nvSpPr>
        <p:spPr/>
        <p:txBody>
          <a:bodyPr/>
          <a:lstStyle/>
          <a:p>
            <a:r>
              <a:rPr lang="zh-CN" altLang="en-US"/>
              <a:t>应用密码学</a:t>
            </a:r>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609600" y="1535113"/>
            <a:ext cx="5386917"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4" name="内容占位符 3"/>
          <p:cNvSpPr>
            <a:spLocks noGrp="1"/>
          </p:cNvSpPr>
          <p:nvPr>
            <p:ph sz="half" idx="2"/>
          </p:nvPr>
        </p:nvSpPr>
        <p:spPr>
          <a:xfrm>
            <a:off x="609600" y="2174875"/>
            <a:ext cx="5386917"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93369" y="1535113"/>
            <a:ext cx="5389033" cy="63976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单击此处编辑母版文本样式</a:t>
            </a:r>
          </a:p>
        </p:txBody>
      </p:sp>
      <p:sp>
        <p:nvSpPr>
          <p:cNvPr id="6" name="内容占位符 5"/>
          <p:cNvSpPr>
            <a:spLocks noGrp="1"/>
          </p:cNvSpPr>
          <p:nvPr>
            <p:ph sz="quarter" idx="4"/>
          </p:nvPr>
        </p:nvSpPr>
        <p:spPr>
          <a:xfrm>
            <a:off x="6193369" y="2174875"/>
            <a:ext cx="5389033" cy="3951288"/>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05CF0425-8C0B-4CAA-BBB3-85EDD3DA5640}" type="datetime1">
              <a:rPr lang="zh-CN" altLang="en-US" smtClean="0"/>
              <a:t>2023/10/24</a:t>
            </a:fld>
            <a:endParaRPr lang="zh-CN" altLang="en-US"/>
          </a:p>
        </p:txBody>
      </p:sp>
      <p:sp>
        <p:nvSpPr>
          <p:cNvPr id="8" name="页脚占位符 7"/>
          <p:cNvSpPr>
            <a:spLocks noGrp="1"/>
          </p:cNvSpPr>
          <p:nvPr>
            <p:ph type="ftr" sz="quarter" idx="11"/>
          </p:nvPr>
        </p:nvSpPr>
        <p:spPr/>
        <p:txBody>
          <a:bodyPr/>
          <a:lstStyle/>
          <a:p>
            <a:r>
              <a:rPr lang="zh-CN" altLang="en-US"/>
              <a:t>应用密码学</a:t>
            </a:r>
          </a:p>
        </p:txBody>
      </p:sp>
      <p:sp>
        <p:nvSpPr>
          <p:cNvPr id="9" name="灯片编号占位符 8"/>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02544DF-54DE-44CF-9B93-B98F799B9509}" type="datetime1">
              <a:rPr lang="zh-CN" altLang="en-US" smtClean="0"/>
              <a:t>2023/10/24</a:t>
            </a:fld>
            <a:endParaRPr lang="zh-CN" altLang="en-US"/>
          </a:p>
        </p:txBody>
      </p:sp>
      <p:sp>
        <p:nvSpPr>
          <p:cNvPr id="4" name="页脚占位符 3"/>
          <p:cNvSpPr>
            <a:spLocks noGrp="1"/>
          </p:cNvSpPr>
          <p:nvPr>
            <p:ph type="ftr" sz="quarter" idx="11"/>
          </p:nvPr>
        </p:nvSpPr>
        <p:spPr/>
        <p:txBody>
          <a:bodyPr/>
          <a:lstStyle/>
          <a:p>
            <a:r>
              <a:rPr lang="zh-CN" altLang="en-US"/>
              <a:t>应用密码学</a:t>
            </a:r>
          </a:p>
        </p:txBody>
      </p:sp>
      <p:sp>
        <p:nvSpPr>
          <p:cNvPr id="5" name="灯片编号占位符 4"/>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03ABB7E7-735F-4721-B703-F7E9878054C3}" type="datetime1">
              <a:rPr lang="zh-CN" altLang="en-US" smtClean="0"/>
              <a:t>2023/10/24</a:t>
            </a:fld>
            <a:endParaRPr lang="zh-CN" altLang="en-US"/>
          </a:p>
        </p:txBody>
      </p:sp>
      <p:sp>
        <p:nvSpPr>
          <p:cNvPr id="3" name="页脚占位符 2"/>
          <p:cNvSpPr>
            <a:spLocks noGrp="1"/>
          </p:cNvSpPr>
          <p:nvPr>
            <p:ph type="ftr" sz="quarter" idx="11"/>
          </p:nvPr>
        </p:nvSpPr>
        <p:spPr/>
        <p:txBody>
          <a:bodyPr/>
          <a:lstStyle/>
          <a:p>
            <a:r>
              <a:rPr lang="zh-CN" altLang="en-US"/>
              <a:t>应用密码学</a:t>
            </a:r>
          </a:p>
        </p:txBody>
      </p:sp>
      <p:sp>
        <p:nvSpPr>
          <p:cNvPr id="4" name="灯片编号占位符 3"/>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609602" y="273050"/>
            <a:ext cx="4011084" cy="1162050"/>
          </a:xfrm>
        </p:spPr>
        <p:txBody>
          <a:bodyPr anchor="b"/>
          <a:lstStyle>
            <a:lvl1pPr algn="l">
              <a:defRPr sz="1500" b="1"/>
            </a:lvl1pPr>
          </a:lstStyle>
          <a:p>
            <a:r>
              <a:rPr lang="zh-CN" altLang="en-US"/>
              <a:t>单击此处编辑母版标题样式</a:t>
            </a:r>
          </a:p>
        </p:txBody>
      </p:sp>
      <p:sp>
        <p:nvSpPr>
          <p:cNvPr id="3" name="内容占位符 2"/>
          <p:cNvSpPr>
            <a:spLocks noGrp="1"/>
          </p:cNvSpPr>
          <p:nvPr>
            <p:ph idx="1"/>
          </p:nvPr>
        </p:nvSpPr>
        <p:spPr>
          <a:xfrm>
            <a:off x="4766733" y="273053"/>
            <a:ext cx="6815667" cy="5853113"/>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609602" y="1435103"/>
            <a:ext cx="4011084" cy="4691063"/>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14B4DC04-F9AA-4273-8270-F609C2988B29}" type="datetime1">
              <a:rPr lang="zh-CN" altLang="en-US" smtClean="0"/>
              <a:t>2023/10/24</a:t>
            </a:fld>
            <a:endParaRPr lang="zh-CN" altLang="en-US"/>
          </a:p>
        </p:txBody>
      </p:sp>
      <p:sp>
        <p:nvSpPr>
          <p:cNvPr id="6" name="页脚占位符 5"/>
          <p:cNvSpPr>
            <a:spLocks noGrp="1"/>
          </p:cNvSpPr>
          <p:nvPr>
            <p:ph type="ftr" sz="quarter" idx="11"/>
          </p:nvPr>
        </p:nvSpPr>
        <p:spPr/>
        <p:txBody>
          <a:bodyPr/>
          <a:lstStyle/>
          <a:p>
            <a:r>
              <a:rPr lang="zh-CN" altLang="en-US"/>
              <a:t>应用密码学</a:t>
            </a:r>
          </a:p>
        </p:txBody>
      </p:sp>
      <p:sp>
        <p:nvSpPr>
          <p:cNvPr id="7" name="灯片编号占位符 6"/>
          <p:cNvSpPr>
            <a:spLocks noGrp="1"/>
          </p:cNvSpPr>
          <p:nvPr>
            <p:ph type="sldNum" sz="quarter" idx="12"/>
          </p:nvPr>
        </p:nvSpPr>
        <p:spPr/>
        <p:txBody>
          <a:bodyPr/>
          <a:lstStyle/>
          <a:p>
            <a:fld id="{0C913308-F349-4B6D-A68A-DD1791B4A57B}" type="slidenum">
              <a:rPr lang="zh-CN" altLang="en-US" smtClean="0"/>
              <a:pPr/>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e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1487488" y="0"/>
            <a:ext cx="10704512" cy="692696"/>
          </a:xfrm>
          <a:prstGeom prst="rect">
            <a:avLst/>
          </a:prstGeom>
        </p:spPr>
        <p:txBody>
          <a:bodyPr vert="horz" lIns="91440" tIns="45720" rIns="91440" bIns="45720" rtlCol="0" anchor="ctr">
            <a:noAutofit/>
          </a:bodyPr>
          <a:lstStyle/>
          <a:p>
            <a:r>
              <a:rPr lang="zh-CN" altLang="en-US" dirty="0"/>
              <a:t>单击此处编辑母版标题样式</a:t>
            </a:r>
          </a:p>
        </p:txBody>
      </p:sp>
      <p:sp>
        <p:nvSpPr>
          <p:cNvPr id="3" name="文本占位符 2"/>
          <p:cNvSpPr>
            <a:spLocks noGrp="1"/>
          </p:cNvSpPr>
          <p:nvPr>
            <p:ph type="body" idx="1"/>
          </p:nvPr>
        </p:nvSpPr>
        <p:spPr>
          <a:xfrm>
            <a:off x="431372" y="721496"/>
            <a:ext cx="11151029" cy="5587824"/>
          </a:xfrm>
          <a:prstGeom prst="rect">
            <a:avLst/>
          </a:prstGeom>
        </p:spPr>
        <p:txBody>
          <a:bodyPr vert="horz" lIns="91440" tIns="45720" rIns="91440" bIns="45720" rtlCol="0">
            <a:normAutofit/>
          </a:bodyPr>
          <a:lstStyle/>
          <a:p>
            <a:pPr lvl="0"/>
            <a:r>
              <a:rPr lang="zh-CN" altLang="en-US" dirty="0"/>
              <a:t>单击此处编辑母版文本样式</a:t>
            </a:r>
          </a:p>
          <a:p>
            <a:pPr lvl="1"/>
            <a:r>
              <a:rPr lang="zh-CN" altLang="en-US" dirty="0"/>
              <a:t>第二级</a:t>
            </a:r>
          </a:p>
          <a:p>
            <a:pPr lvl="2"/>
            <a:r>
              <a:rPr lang="zh-CN" altLang="en-US" dirty="0"/>
              <a:t>第三级</a:t>
            </a:r>
          </a:p>
        </p:txBody>
      </p:sp>
      <p:sp>
        <p:nvSpPr>
          <p:cNvPr id="4" name="日期占位符 3"/>
          <p:cNvSpPr>
            <a:spLocks noGrp="1"/>
          </p:cNvSpPr>
          <p:nvPr>
            <p:ph type="dt" sz="half" idx="2"/>
          </p:nvPr>
        </p:nvSpPr>
        <p:spPr>
          <a:xfrm>
            <a:off x="609600" y="6453339"/>
            <a:ext cx="2844800" cy="268139"/>
          </a:xfrm>
          <a:prstGeom prst="rect">
            <a:avLst/>
          </a:prstGeom>
        </p:spPr>
        <p:txBody>
          <a:bodyPr vert="horz" lIns="91440" tIns="45720" rIns="91440" bIns="45720" rtlCol="0" anchor="ctr"/>
          <a:lstStyle>
            <a:lvl1pPr algn="l">
              <a:defRPr sz="900">
                <a:solidFill>
                  <a:schemeClr val="tx1">
                    <a:tint val="75000"/>
                  </a:schemeClr>
                </a:solidFill>
              </a:defRPr>
            </a:lvl1pPr>
          </a:lstStyle>
          <a:p>
            <a:fld id="{FFE9C609-9699-4BEF-A799-3991E186A03B}" type="datetime1">
              <a:rPr lang="zh-CN" altLang="en-US" smtClean="0"/>
              <a:t>2023/10/24</a:t>
            </a:fld>
            <a:endParaRPr lang="zh-CN" altLang="en-US"/>
          </a:p>
        </p:txBody>
      </p:sp>
      <p:sp>
        <p:nvSpPr>
          <p:cNvPr id="5" name="页脚占位符 4"/>
          <p:cNvSpPr>
            <a:spLocks noGrp="1"/>
          </p:cNvSpPr>
          <p:nvPr>
            <p:ph type="ftr" sz="quarter" idx="3"/>
          </p:nvPr>
        </p:nvSpPr>
        <p:spPr>
          <a:xfrm>
            <a:off x="4175787" y="6453339"/>
            <a:ext cx="3860800" cy="268139"/>
          </a:xfrm>
          <a:prstGeom prst="rect">
            <a:avLst/>
          </a:prstGeom>
        </p:spPr>
        <p:txBody>
          <a:bodyPr vert="horz" lIns="91440" tIns="45720" rIns="91440" bIns="45720" rtlCol="0" anchor="ctr"/>
          <a:lstStyle>
            <a:lvl1pPr algn="ctr">
              <a:defRPr sz="1350">
                <a:solidFill>
                  <a:schemeClr val="tx1"/>
                </a:solidFill>
                <a:latin typeface="华文楷体" pitchFamily="2" charset="-122"/>
                <a:ea typeface="华文楷体" pitchFamily="2" charset="-122"/>
              </a:defRPr>
            </a:lvl1pPr>
          </a:lstStyle>
          <a:p>
            <a:r>
              <a:rPr lang="zh-CN" altLang="en-US" dirty="0"/>
              <a:t>应用密码学</a:t>
            </a:r>
          </a:p>
        </p:txBody>
      </p:sp>
      <p:sp>
        <p:nvSpPr>
          <p:cNvPr id="6" name="灯片编号占位符 5"/>
          <p:cNvSpPr>
            <a:spLocks noGrp="1"/>
          </p:cNvSpPr>
          <p:nvPr>
            <p:ph type="sldNum" sz="quarter" idx="4"/>
          </p:nvPr>
        </p:nvSpPr>
        <p:spPr>
          <a:xfrm>
            <a:off x="8737600" y="6453339"/>
            <a:ext cx="2844800" cy="268139"/>
          </a:xfrm>
          <a:prstGeom prst="rect">
            <a:avLst/>
          </a:prstGeom>
        </p:spPr>
        <p:txBody>
          <a:bodyPr vert="horz" lIns="91440" tIns="45720" rIns="91440" bIns="45720" rtlCol="0" anchor="ctr"/>
          <a:lstStyle>
            <a:lvl1pPr algn="r">
              <a:defRPr sz="900">
                <a:solidFill>
                  <a:schemeClr val="tx1">
                    <a:tint val="75000"/>
                  </a:schemeClr>
                </a:solidFill>
              </a:defRPr>
            </a:lvl1pPr>
          </a:lstStyle>
          <a:p>
            <a:fld id="{0C913308-F349-4B6D-A68A-DD1791B4A57B}" type="slidenum">
              <a:rPr lang="zh-CN" altLang="en-US" smtClean="0"/>
              <a:pPr/>
              <a:t>‹#›</a:t>
            </a:fld>
            <a:endParaRPr lang="zh-CN" altLang="en-US"/>
          </a:p>
        </p:txBody>
      </p:sp>
      <p:sp>
        <p:nvSpPr>
          <p:cNvPr id="8" name="Rectangle 2"/>
          <p:cNvSpPr>
            <a:spLocks noChangeArrowheads="1"/>
          </p:cNvSpPr>
          <p:nvPr/>
        </p:nvSpPr>
        <p:spPr bwMode="auto">
          <a:xfrm>
            <a:off x="0" y="692696"/>
            <a:ext cx="12192000" cy="28800"/>
          </a:xfrm>
          <a:prstGeom prst="rect">
            <a:avLst/>
          </a:prstGeom>
          <a:solidFill>
            <a:srgbClr val="990099">
              <a:alpha val="90000"/>
            </a:srgbClr>
          </a:solidFill>
          <a:ln w="0">
            <a:gradFill flip="none" rotWithShape="1">
              <a:gsLst>
                <a:gs pos="0">
                  <a:srgbClr val="000000"/>
                </a:gs>
                <a:gs pos="20000">
                  <a:srgbClr val="000040"/>
                </a:gs>
                <a:gs pos="50000">
                  <a:srgbClr val="400040"/>
                </a:gs>
                <a:gs pos="75000">
                  <a:srgbClr val="8F0040"/>
                </a:gs>
                <a:gs pos="89999">
                  <a:srgbClr val="F27300"/>
                </a:gs>
                <a:gs pos="100000">
                  <a:srgbClr val="FFBF00"/>
                </a:gs>
              </a:gsLst>
              <a:path path="circle">
                <a:fillToRect t="100000" r="100000"/>
              </a:path>
              <a:tileRect l="-100000" b="-100000"/>
            </a:gradFill>
            <a:miter lim="800000"/>
            <a:headEnd/>
            <a:tailEnd/>
          </a:ln>
          <a:effectLst/>
        </p:spPr>
        <p:txBody>
          <a:bodyPr wrap="none" anchor="ctr"/>
          <a:lstStyle/>
          <a:p>
            <a:pPr>
              <a:defRPr/>
            </a:pPr>
            <a:endParaRPr lang="zh-CN" altLang="en-US" sz="1350"/>
          </a:p>
        </p:txBody>
      </p:sp>
      <p:pic>
        <p:nvPicPr>
          <p:cNvPr id="9" name="Picture 3"/>
          <p:cNvPicPr>
            <a:picLocks noChangeAspect="1" noChangeArrowheads="1"/>
          </p:cNvPicPr>
          <p:nvPr userDrawn="1"/>
        </p:nvPicPr>
        <p:blipFill>
          <a:blip r:embed="rId14" cstate="print"/>
          <a:srcRect/>
          <a:stretch>
            <a:fillRect/>
          </a:stretch>
        </p:blipFill>
        <p:spPr bwMode="auto">
          <a:xfrm>
            <a:off x="0" y="3"/>
            <a:ext cx="1199456" cy="692695"/>
          </a:xfrm>
          <a:prstGeom prst="rect">
            <a:avLst/>
          </a:prstGeom>
          <a:noFill/>
          <a:ln w="9525">
            <a:noFill/>
            <a:miter lim="800000"/>
            <a:headEnd/>
            <a:tailEnd/>
          </a:ln>
          <a:effectLst/>
        </p:spPr>
      </p:pic>
    </p:spTree>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sldNum="0" hdr="0" ftr="0" dt="0"/>
  <p:txStyles>
    <p:titleStyle>
      <a:lvl1pPr algn="l" defTabSz="685800" rtl="0" eaLnBrk="1" latinLnBrk="0" hangingPunct="1">
        <a:spcBef>
          <a:spcPct val="0"/>
        </a:spcBef>
        <a:buNone/>
        <a:defRPr sz="2400" kern="1200">
          <a:solidFill>
            <a:schemeClr val="tx1"/>
          </a:solidFill>
          <a:latin typeface="黑体" pitchFamily="2" charset="-122"/>
          <a:ea typeface="黑体" pitchFamily="2" charset="-122"/>
          <a:cs typeface="+mj-cs"/>
        </a:defRPr>
      </a:lvl1pPr>
    </p:titleStyle>
    <p:bodyStyle>
      <a:lvl1pPr marL="266700" indent="-266700" algn="l" defTabSz="685800" rtl="0" eaLnBrk="1" latinLnBrk="0" hangingPunct="1">
        <a:lnSpc>
          <a:spcPct val="150000"/>
        </a:lnSpc>
        <a:spcBef>
          <a:spcPct val="20000"/>
        </a:spcBef>
        <a:buClr>
          <a:srgbClr val="0000FF"/>
        </a:buClr>
        <a:buSzPct val="100000"/>
        <a:buFont typeface="Wingdings" pitchFamily="2" charset="2"/>
        <a:buChar char="q"/>
        <a:defRPr sz="1800" kern="1200">
          <a:solidFill>
            <a:schemeClr val="tx1"/>
          </a:solidFill>
          <a:latin typeface="+mn-lt"/>
          <a:ea typeface="+mn-ea"/>
          <a:cs typeface="+mn-cs"/>
        </a:defRPr>
      </a:lvl1pPr>
      <a:lvl2pPr marL="557213" indent="-214313" algn="l" defTabSz="685800" rtl="0" eaLnBrk="1" latinLnBrk="0" hangingPunct="1">
        <a:lnSpc>
          <a:spcPct val="150000"/>
        </a:lnSpc>
        <a:spcBef>
          <a:spcPct val="20000"/>
        </a:spcBef>
        <a:buClr>
          <a:srgbClr val="990099"/>
        </a:buClr>
        <a:buSzPct val="90000"/>
        <a:buFont typeface="Wingdings" pitchFamily="2" charset="2"/>
        <a:buChar char=""/>
        <a:defRPr sz="1800" kern="1200">
          <a:solidFill>
            <a:schemeClr val="tx1"/>
          </a:solidFill>
          <a:latin typeface="楷体_GB2312" pitchFamily="49" charset="-122"/>
          <a:ea typeface="楷体_GB2312" pitchFamily="49" charset="-122"/>
          <a:cs typeface="+mn-cs"/>
        </a:defRPr>
      </a:lvl2pPr>
      <a:lvl3pPr marL="857250" indent="-171450" algn="l" defTabSz="685800" rtl="0" eaLnBrk="1" latinLnBrk="0" hangingPunct="1">
        <a:lnSpc>
          <a:spcPct val="150000"/>
        </a:lnSpc>
        <a:spcBef>
          <a:spcPct val="20000"/>
        </a:spcBef>
        <a:buFont typeface="Times New Roman" pitchFamily="18" charset="0"/>
        <a:buChar char="─"/>
        <a:defRPr sz="1500" kern="1200">
          <a:solidFill>
            <a:schemeClr val="tx1"/>
          </a:solidFill>
          <a:latin typeface="楷体_GB2312" pitchFamily="49" charset="-122"/>
          <a:ea typeface="楷体_GB2312" pitchFamily="49" charset="-122"/>
          <a:cs typeface="+mn-cs"/>
        </a:defRPr>
      </a:lvl3pPr>
      <a:lvl4pPr marL="1200150" indent="-171450" algn="l" defTabSz="685800" rtl="0" eaLnBrk="1" latinLnBrk="0" hangingPunct="1">
        <a:spcBef>
          <a:spcPct val="20000"/>
        </a:spcBef>
        <a:buFont typeface="Wingdings" pitchFamily="2" charset="2"/>
        <a:buNone/>
        <a:defRPr sz="1350" kern="1200">
          <a:solidFill>
            <a:schemeClr val="tx1"/>
          </a:solidFill>
          <a:latin typeface="楷体_GB2312" pitchFamily="49" charset="-122"/>
          <a:ea typeface="楷体_GB2312" pitchFamily="49" charset="-122"/>
          <a:cs typeface="+mn-cs"/>
        </a:defRPr>
      </a:lvl4pPr>
      <a:lvl5pPr marL="1543050" indent="-171450" algn="l" defTabSz="685800" rtl="0" eaLnBrk="1" latinLnBrk="0" hangingPunct="1">
        <a:spcBef>
          <a:spcPct val="20000"/>
        </a:spcBef>
        <a:buFont typeface="Arial" pitchFamily="34" charset="0"/>
        <a:buNone/>
        <a:defRPr sz="1200" kern="1200">
          <a:solidFill>
            <a:schemeClr val="tx1"/>
          </a:solidFill>
          <a:latin typeface="楷体_GB2312" pitchFamily="49" charset="-122"/>
          <a:ea typeface="楷体_GB2312" pitchFamily="49" charset="-122"/>
          <a:cs typeface="+mn-cs"/>
        </a:defRPr>
      </a:lvl5pPr>
      <a:lvl6pPr marL="18859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6pPr>
      <a:lvl7pPr marL="22288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7pPr>
      <a:lvl8pPr marL="25717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8pPr>
      <a:lvl9pPr marL="2914650" indent="-171450" algn="l" defTabSz="685800" rtl="0" eaLnBrk="1" latinLnBrk="0" hangingPunct="1">
        <a:spcBef>
          <a:spcPct val="20000"/>
        </a:spcBef>
        <a:buFont typeface="Arial" pitchFamily="34" charset="0"/>
        <a:buChar char="•"/>
        <a:defRPr sz="150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hyperlink" Target="http://www.w3.org/2003/05/soap-envelope/role/next" TargetMode="External"/><Relationship Id="rId2" Type="http://schemas.openxmlformats.org/officeDocument/2006/relationships/image" Target="../media/image15.jpeg"/><Relationship Id="rId1" Type="http://schemas.openxmlformats.org/officeDocument/2006/relationships/slideLayout" Target="../slideLayouts/slideLayout2.xml"/><Relationship Id="rId4" Type="http://schemas.openxmlformats.org/officeDocument/2006/relationships/hyperlink" Target="http://www.w3.org/2003/05/soap-envelope/role/ultimateReceiver" TargetMode="External"/></Relationships>
</file>

<file path=ppt/slides/_rels/slide36.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hyperlink" Target="http://www.s3.org/2003/05/soap-envelope/" TargetMode="External"/><Relationship Id="rId2" Type="http://schemas.openxmlformats.org/officeDocument/2006/relationships/hyperlink" Target="http://schemas.xmlsoap.org/soap/envelope/" TargetMode="Externa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hyperlink" Target="http://www.23.org/2003/05/soap-envelope/role/next" TargetMode="External"/><Relationship Id="rId2" Type="http://schemas.openxmlformats.org/officeDocument/2006/relationships/hyperlink" Target="http://travelcompany.example.org/reservation" TargetMode="External"/><Relationship Id="rId1" Type="http://schemas.openxmlformats.org/officeDocument/2006/relationships/slideLayout" Target="../slideLayouts/slideLayout8.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8.xml"/></Relationships>
</file>

<file path=ppt/slides/_rels/slide45.xml.rels><?xml version="1.0" encoding="UTF-8" standalone="yes"?>
<Relationships xmlns="http://schemas.openxmlformats.org/package/2006/relationships"><Relationship Id="rId2" Type="http://schemas.openxmlformats.org/officeDocument/2006/relationships/hyperlink" Target="http://www.w3.org/2003/05/soap-encoding/" TargetMode="External"/><Relationship Id="rId1" Type="http://schemas.openxmlformats.org/officeDocument/2006/relationships/slideLayout" Target="../slideLayouts/slideLayout8.xml"/></Relationships>
</file>

<file path=ppt/slides/_rels/slide46.xml.rels><?xml version="1.0" encoding="UTF-8" standalone="yes"?>
<Relationships xmlns="http://schemas.openxmlformats.org/package/2006/relationships"><Relationship Id="rId2" Type="http://schemas.openxmlformats.org/officeDocument/2006/relationships/hyperlink" Target="http://www.w3.org/2003/05/soap-encoding/" TargetMode="External"/><Relationship Id="rId1" Type="http://schemas.openxmlformats.org/officeDocument/2006/relationships/slideLayout" Target="../slideLayouts/slideLayout8.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52.xml.rels><?xml version="1.0" encoding="UTF-8" standalone="yes"?>
<Relationships xmlns="http://schemas.openxmlformats.org/package/2006/relationships"><Relationship Id="rId2" Type="http://schemas.openxmlformats.org/officeDocument/2006/relationships/hyperlink" Target="http://www.w3.org/2003/05/soap-encoding.&#22914;&#26524;encodingStyle" TargetMode="Externa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hyperlink" Target="http://www.w3.org/2001/XMLSchema" TargetMode="Externa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hyperlink" Target="http://www.w3.org/2003/05/soap-encoding/" TargetMode="External"/><Relationship Id="rId1" Type="http://schemas.openxmlformats.org/officeDocument/2006/relationships/slideLayout" Target="../slideLayouts/slideLayout8.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hyperlink" Target="http://www.w3.org/2003/05/soap-encoding/" TargetMode="External"/><Relationship Id="rId1" Type="http://schemas.openxmlformats.org/officeDocument/2006/relationships/slideLayout" Target="../slideLayouts/slideLayout8.xml"/></Relationships>
</file>

<file path=ppt/slides/_rels/slide65.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hyperlink" Target="http://vinca:8080/axis/services/WareManage" TargetMode="External"/><Relationship Id="rId2" Type="http://schemas.openxmlformats.org/officeDocument/2006/relationships/hyperlink" Target="http://ws.apache.org/axis" TargetMode="Externa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hyperlink" Target="http://vinca:8080/axis/services/WareManage" TargetMode="External"/><Relationship Id="rId1" Type="http://schemas.openxmlformats.org/officeDocument/2006/relationships/slideLayout" Target="../slideLayouts/slideLayout8.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69.xml.rels><?xml version="1.0" encoding="UTF-8" standalone="yes"?>
<Relationships xmlns="http://schemas.openxmlformats.org/package/2006/relationships"><Relationship Id="rId3" Type="http://schemas.openxmlformats.org/officeDocument/2006/relationships/hyperlink" Target="http://www.w3.org/2001/XMLSchema" TargetMode="External"/><Relationship Id="rId2" Type="http://schemas.openxmlformats.org/officeDocument/2006/relationships/hyperlink" Target="http://schemas.xmlsoap.org/soap/envelope/" TargetMode="Externa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hyperlink" Target="http://www.w3.org/2001/XMLSchema" TargetMode="External"/><Relationship Id="rId2" Type="http://schemas.openxmlformats.org/officeDocument/2006/relationships/hyperlink" Target="http://schemas.xmlsoap.org/soap/envelope/" TargetMode="External"/><Relationship Id="rId1" Type="http://schemas.openxmlformats.org/officeDocument/2006/relationships/slideLayout" Target="../slideLayouts/slideLayout8.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8.xml"/></Relationships>
</file>

<file path=ppt/slides/_rels/slide73.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8.xml"/></Relationships>
</file>

<file path=ppt/slides/_rels/slide74.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8.xml"/></Relationships>
</file>

<file path=ppt/slides/_rels/slide75.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8.xml"/></Relationships>
</file>

<file path=ppt/slides/_rels/slide76.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image" Target="../media/image26.jpeg"/><Relationship Id="rId1" Type="http://schemas.openxmlformats.org/officeDocument/2006/relationships/slideLayout" Target="../slideLayouts/slideLayout8.xml"/></Relationships>
</file>

<file path=ppt/slides/_rels/slide77.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8.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p:cNvSpPr>
            <a:spLocks noGrp="1"/>
          </p:cNvSpPr>
          <p:nvPr>
            <p:ph type="ctrTitle"/>
          </p:nvPr>
        </p:nvSpPr>
        <p:spPr/>
        <p:txBody>
          <a:bodyPr/>
          <a:lstStyle/>
          <a:p>
            <a:pPr algn="ctr"/>
            <a:r>
              <a:rPr lang="zh-CN" altLang="en-US" dirty="0"/>
              <a:t>服务通信与</a:t>
            </a:r>
            <a:r>
              <a:rPr lang="en-US" altLang="zh-CN" dirty="0"/>
              <a:t>SOAP</a:t>
            </a:r>
            <a:endParaRPr lang="zh-CN" alt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a:t>
            </a:r>
            <a:r>
              <a:rPr lang="zh-CN" altLang="en-US" dirty="0"/>
              <a:t>同步通信协议模型</a:t>
            </a:r>
          </a:p>
        </p:txBody>
      </p:sp>
      <p:sp>
        <p:nvSpPr>
          <p:cNvPr id="3" name="内容占位符 2"/>
          <p:cNvSpPr>
            <a:spLocks noGrp="1"/>
          </p:cNvSpPr>
          <p:nvPr>
            <p:ph idx="1"/>
          </p:nvPr>
        </p:nvSpPr>
        <p:spPr/>
        <p:txBody>
          <a:bodyPr/>
          <a:lstStyle/>
          <a:p>
            <a:r>
              <a:rPr lang="zh-CN" altLang="en-US"/>
              <a:t>远程过程调用</a:t>
            </a:r>
            <a:r>
              <a:rPr lang="en-US" altLang="zh-CN"/>
              <a:t>(RPC)</a:t>
            </a:r>
            <a:endParaRPr lang="en-US" altLang="zh-CN" dirty="0"/>
          </a:p>
          <a:p>
            <a:r>
              <a:rPr lang="zh-CN" altLang="en-US" dirty="0"/>
              <a:t>对象</a:t>
            </a:r>
            <a:r>
              <a:rPr lang="zh-CN" altLang="en-US"/>
              <a:t>远程过程调用</a:t>
            </a:r>
            <a:r>
              <a:rPr lang="en-US" altLang="zh-CN"/>
              <a:t>(Object RPC)</a:t>
            </a:r>
            <a:endParaRPr lang="en-US" altLang="zh-CN" dirty="0"/>
          </a:p>
          <a:p>
            <a:r>
              <a:rPr lang="zh-CN" altLang="en-US" dirty="0"/>
              <a:t>公共对象请求</a:t>
            </a:r>
            <a:r>
              <a:rPr lang="zh-CN" altLang="en-US"/>
              <a:t>代理体系结构</a:t>
            </a:r>
            <a:r>
              <a:rPr lang="en-US" altLang="zh-CN"/>
              <a:t>(CORBA)</a:t>
            </a:r>
            <a:endParaRPr lang="en-US" altLang="zh-CN" dirty="0"/>
          </a:p>
          <a:p>
            <a:r>
              <a:rPr lang="zh-CN" altLang="en-US" dirty="0"/>
              <a:t>分布式</a:t>
            </a:r>
            <a:r>
              <a:rPr lang="zh-CN" altLang="en-US"/>
              <a:t>组件对象模型</a:t>
            </a:r>
            <a:r>
              <a:rPr lang="en-US" altLang="zh-CN"/>
              <a:t>(DCOM)</a:t>
            </a:r>
            <a:endParaRPr lang="en-US" altLang="zh-CN" dirty="0"/>
          </a:p>
          <a:p>
            <a:endParaRPr lang="zh-CN" altLang="en-US" dirty="0"/>
          </a:p>
        </p:txBody>
      </p:sp>
    </p:spTree>
    <p:extLst>
      <p:ext uri="{BB962C8B-B14F-4D97-AF65-F5344CB8AC3E}">
        <p14:creationId xmlns:p14="http://schemas.microsoft.com/office/powerpoint/2010/main" val="268154849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2.1 </a:t>
            </a:r>
            <a:r>
              <a:rPr lang="zh-CN" altLang="en-US"/>
              <a:t>远程过程调用</a:t>
            </a:r>
            <a:r>
              <a:rPr lang="en-US" altLang="zh-CN"/>
              <a:t>(RPC)</a:t>
            </a:r>
            <a:endParaRPr lang="zh-CN" altLang="en-US" dirty="0"/>
          </a:p>
        </p:txBody>
      </p:sp>
      <p:sp>
        <p:nvSpPr>
          <p:cNvPr id="3" name="内容占位符 2"/>
          <p:cNvSpPr>
            <a:spLocks noGrp="1"/>
          </p:cNvSpPr>
          <p:nvPr>
            <p:ph idx="1"/>
          </p:nvPr>
        </p:nvSpPr>
        <p:spPr/>
        <p:txBody>
          <a:bodyPr>
            <a:normAutofit fontScale="92500"/>
          </a:bodyPr>
          <a:lstStyle/>
          <a:p>
            <a:r>
              <a:rPr lang="zh-CN" altLang="en-US" dirty="0"/>
              <a:t>远程</a:t>
            </a:r>
            <a:r>
              <a:rPr lang="zh-CN" altLang="en-US"/>
              <a:t>过程调用</a:t>
            </a:r>
            <a:r>
              <a:rPr lang="en-US" altLang="zh-CN"/>
              <a:t>RPC(Remote Procedure Call)</a:t>
            </a:r>
            <a:r>
              <a:rPr lang="zh-CN" altLang="en-US"/>
              <a:t>是</a:t>
            </a:r>
            <a:r>
              <a:rPr lang="zh-CN" altLang="en-US" dirty="0"/>
              <a:t>一种广泛用于分布式应用软件的通信技术。</a:t>
            </a:r>
            <a:r>
              <a:rPr lang="en-US" altLang="zh-CN" dirty="0"/>
              <a:t>RPC</a:t>
            </a:r>
            <a:r>
              <a:rPr lang="zh-CN" altLang="en-US" dirty="0"/>
              <a:t>最基本的目的就是给那些分布在不同计算机上的应用提供互相通信的途径。</a:t>
            </a:r>
            <a:endParaRPr lang="en-US" altLang="zh-CN" dirty="0"/>
          </a:p>
          <a:p>
            <a:r>
              <a:rPr lang="en-US" altLang="zh-CN" dirty="0"/>
              <a:t>RPC</a:t>
            </a:r>
            <a:r>
              <a:rPr lang="zh-CN" altLang="en-US" dirty="0"/>
              <a:t>由</a:t>
            </a:r>
            <a:r>
              <a:rPr lang="en-US" altLang="zh-CN" dirty="0"/>
              <a:t>20</a:t>
            </a:r>
            <a:r>
              <a:rPr lang="zh-CN" altLang="en-US" dirty="0"/>
              <a:t>世纪</a:t>
            </a:r>
            <a:r>
              <a:rPr lang="en-US" altLang="zh-CN" dirty="0"/>
              <a:t>80</a:t>
            </a:r>
            <a:r>
              <a:rPr lang="zh-CN" altLang="en-US" dirty="0"/>
              <a:t>年代</a:t>
            </a:r>
            <a:r>
              <a:rPr lang="en-US" altLang="zh-CN" dirty="0" err="1"/>
              <a:t>Birell</a:t>
            </a:r>
            <a:r>
              <a:rPr lang="zh-CN" altLang="en-US" dirty="0"/>
              <a:t>和</a:t>
            </a:r>
            <a:r>
              <a:rPr lang="en-US" altLang="zh-CN" dirty="0"/>
              <a:t>Nelson</a:t>
            </a:r>
            <a:r>
              <a:rPr lang="zh-CN" altLang="en-US" dirty="0"/>
              <a:t>在</a:t>
            </a:r>
            <a:r>
              <a:rPr lang="en-US" altLang="zh-CN" dirty="0"/>
              <a:t>Cedar</a:t>
            </a:r>
            <a:r>
              <a:rPr lang="zh-CN" altLang="en-US" dirty="0"/>
              <a:t>编程环境中首次提出，即允许程序可以像调用本地过程一样调用驻留在其它机器上的过程。调用者根本不知道被调用的过程是在另外一台机器上运行的，即</a:t>
            </a:r>
            <a:r>
              <a:rPr lang="en-US" altLang="zh-CN" dirty="0"/>
              <a:t>RPC</a:t>
            </a:r>
            <a:r>
              <a:rPr lang="zh-CN" altLang="en-US" dirty="0"/>
              <a:t>是透明的。</a:t>
            </a:r>
            <a:endParaRPr lang="en-US" altLang="zh-CN" dirty="0"/>
          </a:p>
          <a:p>
            <a:r>
              <a:rPr lang="en-US" altLang="zh-CN" dirty="0"/>
              <a:t>RPC</a:t>
            </a:r>
            <a:r>
              <a:rPr lang="zh-CN" altLang="en-US" dirty="0"/>
              <a:t>提出</a:t>
            </a:r>
            <a:r>
              <a:rPr lang="zh-CN" altLang="en-US"/>
              <a:t>了客户端</a:t>
            </a:r>
            <a:r>
              <a:rPr lang="en-US" altLang="zh-CN"/>
              <a:t>(</a:t>
            </a:r>
            <a:r>
              <a:rPr lang="zh-CN" altLang="en-US"/>
              <a:t>调用</a:t>
            </a:r>
            <a:r>
              <a:rPr lang="zh-CN" altLang="en-US" dirty="0"/>
              <a:t>远程过程</a:t>
            </a:r>
            <a:r>
              <a:rPr lang="zh-CN" altLang="en-US"/>
              <a:t>的程序</a:t>
            </a:r>
            <a:r>
              <a:rPr lang="en-US" altLang="zh-CN"/>
              <a:t>)</a:t>
            </a:r>
            <a:r>
              <a:rPr lang="zh-CN" altLang="en-US"/>
              <a:t>和服务器</a:t>
            </a:r>
            <a:r>
              <a:rPr lang="en-US" altLang="zh-CN"/>
              <a:t>(</a:t>
            </a:r>
            <a:r>
              <a:rPr lang="zh-CN" altLang="en-US"/>
              <a:t>实现</a:t>
            </a:r>
            <a:r>
              <a:rPr lang="zh-CN" altLang="en-US" dirty="0"/>
              <a:t>被调用的远程过程</a:t>
            </a:r>
            <a:r>
              <a:rPr lang="zh-CN" altLang="en-US"/>
              <a:t>的程序</a:t>
            </a:r>
            <a:r>
              <a:rPr lang="en-US" altLang="zh-CN"/>
              <a:t>)</a:t>
            </a:r>
            <a:r>
              <a:rPr lang="zh-CN" altLang="en-US"/>
              <a:t>的</a:t>
            </a:r>
            <a:r>
              <a:rPr lang="zh-CN" altLang="en-US" dirty="0"/>
              <a:t>概念。</a:t>
            </a:r>
          </a:p>
        </p:txBody>
      </p:sp>
    </p:spTree>
    <p:extLst>
      <p:ext uri="{BB962C8B-B14F-4D97-AF65-F5344CB8AC3E}">
        <p14:creationId xmlns:p14="http://schemas.microsoft.com/office/powerpoint/2010/main" val="125059437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A75115-F7B7-4000-AD90-01A36F5F6D57}"/>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74198BA5-70C1-4ABB-81E6-000AF8A760D4}"/>
              </a:ext>
            </a:extLst>
          </p:cNvPr>
          <p:cNvSpPr>
            <a:spLocks noGrp="1"/>
          </p:cNvSpPr>
          <p:nvPr>
            <p:ph idx="1"/>
          </p:nvPr>
        </p:nvSpPr>
        <p:spPr/>
        <p:txBody>
          <a:bodyPr>
            <a:normAutofit lnSpcReduction="10000"/>
          </a:bodyPr>
          <a:lstStyle/>
          <a:p>
            <a:r>
              <a:rPr lang="en-US" altLang="zh-CN"/>
              <a:t>RPC</a:t>
            </a:r>
            <a:r>
              <a:rPr lang="zh-CN" altLang="en-US"/>
              <a:t>引入的许多概念现在仍在使用。</a:t>
            </a:r>
          </a:p>
          <a:p>
            <a:pPr lvl="1"/>
            <a:r>
              <a:rPr lang="zh-CN" altLang="en-US"/>
              <a:t>如，接口定义语言</a:t>
            </a:r>
            <a:r>
              <a:rPr lang="en-US" altLang="zh-CN"/>
              <a:t>(IDL)</a:t>
            </a:r>
            <a:r>
              <a:rPr lang="zh-CN" altLang="en-US"/>
              <a:t>、名称和目录服务、动态绑定、服务接口。</a:t>
            </a:r>
            <a:r>
              <a:rPr lang="en-US" altLang="zh-CN"/>
              <a:t>//</a:t>
            </a:r>
            <a:r>
              <a:rPr lang="zh-CN" altLang="en-US"/>
              <a:t>这些概念也是</a:t>
            </a:r>
            <a:r>
              <a:rPr lang="en-US" altLang="zh-CN"/>
              <a:t>Web</a:t>
            </a:r>
            <a:r>
              <a:rPr lang="zh-CN" altLang="en-US"/>
              <a:t>服务中的重要概念</a:t>
            </a:r>
          </a:p>
          <a:p>
            <a:r>
              <a:rPr lang="en-US" altLang="zh-CN"/>
              <a:t>RPC</a:t>
            </a:r>
            <a:r>
              <a:rPr lang="zh-CN" altLang="en-US"/>
              <a:t>应用主要有两个组成部分：服务器端和客户端。</a:t>
            </a:r>
          </a:p>
          <a:p>
            <a:pPr lvl="1"/>
            <a:r>
              <a:rPr lang="zh-CN" altLang="en-US"/>
              <a:t>服务器端提供一个或多个远程过程，客户端向服务器端发出远程调用请求。</a:t>
            </a:r>
          </a:p>
          <a:p>
            <a:pPr lvl="1"/>
            <a:r>
              <a:rPr lang="zh-CN" altLang="en-US"/>
              <a:t>服务器端和客户端可以位于同一台计算机，也可以位于不同的计算机，甚至运行在不同的操作系统之上。</a:t>
            </a:r>
          </a:p>
          <a:p>
            <a:pPr lvl="1"/>
            <a:r>
              <a:rPr lang="zh-CN" altLang="en-US"/>
              <a:t>服务器端和客户端通过网络进行通信，相应的存根</a:t>
            </a:r>
            <a:r>
              <a:rPr lang="en-US" altLang="zh-CN"/>
              <a:t>(stub)</a:t>
            </a:r>
            <a:r>
              <a:rPr lang="zh-CN" altLang="en-US"/>
              <a:t>和运行支撑环境提供数据转换和通信服务，从而屏蔽不同的操作系统和网络协议带来的差异。</a:t>
            </a:r>
          </a:p>
          <a:p>
            <a:endParaRPr lang="zh-CN" altLang="en-US"/>
          </a:p>
        </p:txBody>
      </p:sp>
    </p:spTree>
    <p:extLst>
      <p:ext uri="{BB962C8B-B14F-4D97-AF65-F5344CB8AC3E}">
        <p14:creationId xmlns:p14="http://schemas.microsoft.com/office/powerpoint/2010/main" val="59322858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CA64302-D8AA-48AF-B136-A19863F71A32}"/>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FFB097A6-8A8F-4211-B683-69D420D244DF}"/>
              </a:ext>
            </a:extLst>
          </p:cNvPr>
          <p:cNvSpPr>
            <a:spLocks noGrp="1"/>
          </p:cNvSpPr>
          <p:nvPr>
            <p:ph idx="1"/>
          </p:nvPr>
        </p:nvSpPr>
        <p:spPr/>
        <p:txBody>
          <a:bodyPr/>
          <a:lstStyle/>
          <a:p>
            <a:r>
              <a:rPr lang="zh-CN" altLang="en-US"/>
              <a:t>在</a:t>
            </a:r>
            <a:r>
              <a:rPr lang="en-US" altLang="zh-CN"/>
              <a:t>RPC</a:t>
            </a:r>
            <a:r>
              <a:rPr lang="zh-CN" altLang="en-US"/>
              <a:t>模型中，客户端和服务器端只要具备了相应的</a:t>
            </a:r>
            <a:r>
              <a:rPr lang="en-US" altLang="zh-CN"/>
              <a:t>RPC</a:t>
            </a:r>
            <a:r>
              <a:rPr lang="zh-CN" altLang="en-US"/>
              <a:t>接口，并且具有</a:t>
            </a:r>
            <a:r>
              <a:rPr lang="en-US" altLang="zh-CN"/>
              <a:t>RPC</a:t>
            </a:r>
            <a:r>
              <a:rPr lang="zh-CN" altLang="en-US"/>
              <a:t>运行支持，就可以完成相应的互操作，而不必限于特定的服务器。</a:t>
            </a:r>
            <a:endParaRPr lang="en-US" altLang="zh-CN"/>
          </a:p>
          <a:p>
            <a:r>
              <a:rPr lang="zh-CN" altLang="en-US"/>
              <a:t>由于</a:t>
            </a:r>
            <a:r>
              <a:rPr lang="en-US" altLang="zh-CN"/>
              <a:t>RPC</a:t>
            </a:r>
            <a:r>
              <a:rPr lang="zh-CN" altLang="en-US"/>
              <a:t>提供的是基于过程的服务访问，客户端和服务器端进行直接连接，没有中间机构来处理请求，因此也有一定的局限性，如，</a:t>
            </a:r>
            <a:r>
              <a:rPr lang="en-US" altLang="zh-CN"/>
              <a:t>RPC</a:t>
            </a:r>
            <a:r>
              <a:rPr lang="zh-CN" altLang="en-US"/>
              <a:t>通常需要了解一些网络细节以定位服务器；在客户端发出请求的同时，要求服务器必须是活动的等。</a:t>
            </a:r>
          </a:p>
          <a:p>
            <a:endParaRPr lang="zh-CN" altLang="en-US"/>
          </a:p>
        </p:txBody>
      </p:sp>
    </p:spTree>
    <p:extLst>
      <p:ext uri="{BB962C8B-B14F-4D97-AF65-F5344CB8AC3E}">
        <p14:creationId xmlns:p14="http://schemas.microsoft.com/office/powerpoint/2010/main" val="11820781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F526BC-D89B-44FE-9511-C9097F81E590}"/>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4806A0A4-322B-4DFD-AA12-3019A3E7ACAA}"/>
              </a:ext>
            </a:extLst>
          </p:cNvPr>
          <p:cNvSpPr>
            <a:spLocks noGrp="1"/>
          </p:cNvSpPr>
          <p:nvPr>
            <p:ph idx="1"/>
          </p:nvPr>
        </p:nvSpPr>
        <p:spPr/>
        <p:txBody>
          <a:bodyPr>
            <a:normAutofit lnSpcReduction="10000"/>
          </a:bodyPr>
          <a:lstStyle/>
          <a:p>
            <a:r>
              <a:rPr lang="zh-CN" altLang="en-US"/>
              <a:t>一个基于</a:t>
            </a:r>
            <a:r>
              <a:rPr lang="en-US" altLang="zh-CN"/>
              <a:t>RPC</a:t>
            </a:r>
            <a:r>
              <a:rPr lang="zh-CN" altLang="en-US"/>
              <a:t>的分布式应用程序的开发步骤：</a:t>
            </a:r>
            <a:endParaRPr lang="en-US" altLang="zh-CN"/>
          </a:p>
          <a:p>
            <a:pPr lvl="1"/>
            <a:r>
              <a:rPr lang="zh-CN" altLang="en-US">
                <a:solidFill>
                  <a:srgbClr val="0000FF"/>
                </a:solidFill>
              </a:rPr>
              <a:t>步骤</a:t>
            </a:r>
            <a:r>
              <a:rPr lang="en-US" altLang="zh-CN">
                <a:solidFill>
                  <a:srgbClr val="0000FF"/>
                </a:solidFill>
              </a:rPr>
              <a:t>1</a:t>
            </a:r>
            <a:r>
              <a:rPr lang="zh-CN" altLang="en-US">
                <a:solidFill>
                  <a:srgbClr val="0000FF"/>
                </a:solidFill>
              </a:rPr>
              <a:t>：定义过程接口。</a:t>
            </a:r>
            <a:endParaRPr lang="en-US" altLang="zh-CN">
              <a:solidFill>
                <a:srgbClr val="0000FF"/>
              </a:solidFill>
            </a:endParaRPr>
          </a:p>
          <a:p>
            <a:pPr lvl="2"/>
            <a:r>
              <a:rPr lang="zh-CN" altLang="en-US"/>
              <a:t>最简单的方式是使用接口编译器，如</a:t>
            </a:r>
            <a:r>
              <a:rPr lang="en-US" altLang="zh-CN"/>
              <a:t>rpcgen</a:t>
            </a:r>
            <a:r>
              <a:rPr lang="zh-CN" altLang="en-US"/>
              <a:t>，来定义和产生接口。用户需要指定过程名称和参数的数据类型以及返回参数。</a:t>
            </a:r>
            <a:endParaRPr lang="en-US" altLang="zh-CN"/>
          </a:p>
          <a:p>
            <a:pPr lvl="1"/>
            <a:r>
              <a:rPr lang="zh-CN" altLang="en-US">
                <a:solidFill>
                  <a:srgbClr val="0000FF"/>
                </a:solidFill>
              </a:rPr>
              <a:t>步骤</a:t>
            </a:r>
            <a:r>
              <a:rPr lang="en-US" altLang="zh-CN">
                <a:solidFill>
                  <a:srgbClr val="0000FF"/>
                </a:solidFill>
              </a:rPr>
              <a:t>2</a:t>
            </a:r>
            <a:r>
              <a:rPr lang="zh-CN" altLang="en-US">
                <a:solidFill>
                  <a:srgbClr val="0000FF"/>
                </a:solidFill>
              </a:rPr>
              <a:t>：编译过程接口的定义。</a:t>
            </a:r>
            <a:endParaRPr lang="en-US" altLang="zh-CN">
              <a:solidFill>
                <a:srgbClr val="0000FF"/>
              </a:solidFill>
            </a:endParaRPr>
          </a:p>
          <a:p>
            <a:pPr lvl="2"/>
            <a:r>
              <a:rPr lang="zh-CN" altLang="en-US"/>
              <a:t>任何用</a:t>
            </a:r>
            <a:r>
              <a:rPr lang="en-US" altLang="zh-CN"/>
              <a:t>RPC</a:t>
            </a:r>
            <a:r>
              <a:rPr lang="zh-CN" altLang="en-US"/>
              <a:t>实现的和任何使用</a:t>
            </a:r>
            <a:r>
              <a:rPr lang="en-US" altLang="zh-CN"/>
              <a:t>RPC</a:t>
            </a:r>
            <a:r>
              <a:rPr lang="zh-CN" altLang="en-US"/>
              <a:t>的中间件都提供这样的接口编译器。典型情况下，接口编译器编译产生客户端存根和服务器存根。</a:t>
            </a:r>
            <a:endParaRPr lang="en-US" altLang="zh-CN"/>
          </a:p>
          <a:p>
            <a:pPr lvl="2"/>
            <a:r>
              <a:rPr lang="zh-CN" altLang="en-US">
                <a:solidFill>
                  <a:srgbClr val="0000FF"/>
                </a:solidFill>
              </a:rPr>
              <a:t>客户端存根</a:t>
            </a:r>
            <a:r>
              <a:rPr lang="en-US" altLang="zh-CN">
                <a:solidFill>
                  <a:srgbClr val="0000FF"/>
                </a:solidFill>
              </a:rPr>
              <a:t>(stub)</a:t>
            </a:r>
            <a:r>
              <a:rPr lang="zh-CN" altLang="en-US"/>
              <a:t>：接口定义中的每一个过程签名会产生一个客户端存根。客户端存根是一组</a:t>
            </a:r>
            <a:r>
              <a:rPr lang="en-US" altLang="zh-CN"/>
              <a:t>RPC</a:t>
            </a:r>
            <a:r>
              <a:rPr lang="zh-CN" altLang="en-US"/>
              <a:t>机制的操作原语，这些原语构成</a:t>
            </a:r>
            <a:r>
              <a:rPr lang="en-US" altLang="zh-CN"/>
              <a:t>RPC</a:t>
            </a:r>
            <a:r>
              <a:rPr lang="zh-CN" altLang="en-US"/>
              <a:t>的实现细节，它可以独立于客户端和服务器编程。对于服务器端的真正过程来说，客户端存根就是一个代理。客户端存根并不实现过程。客户端存根可以定位服务器</a:t>
            </a:r>
            <a:r>
              <a:rPr lang="en-US" altLang="zh-CN"/>
              <a:t>(</a:t>
            </a:r>
            <a:r>
              <a:rPr lang="zh-CN" altLang="en-US"/>
              <a:t>绑定到服务器的调用</a:t>
            </a:r>
            <a:r>
              <a:rPr lang="en-US" altLang="zh-CN"/>
              <a:t>)</a:t>
            </a:r>
            <a:r>
              <a:rPr lang="zh-CN" altLang="en-US"/>
              <a:t>，对数据格式化。</a:t>
            </a:r>
            <a:endParaRPr lang="en-US" altLang="zh-CN"/>
          </a:p>
        </p:txBody>
      </p:sp>
    </p:spTree>
    <p:extLst>
      <p:ext uri="{BB962C8B-B14F-4D97-AF65-F5344CB8AC3E}">
        <p14:creationId xmlns:p14="http://schemas.microsoft.com/office/powerpoint/2010/main" val="309724966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F526BC-D89B-44FE-9511-C9097F81E590}"/>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4806A0A4-322B-4DFD-AA12-3019A3E7ACAA}"/>
              </a:ext>
            </a:extLst>
          </p:cNvPr>
          <p:cNvSpPr>
            <a:spLocks noGrp="1"/>
          </p:cNvSpPr>
          <p:nvPr>
            <p:ph idx="1"/>
          </p:nvPr>
        </p:nvSpPr>
        <p:spPr/>
        <p:txBody>
          <a:bodyPr>
            <a:normAutofit/>
          </a:bodyPr>
          <a:lstStyle/>
          <a:p>
            <a:r>
              <a:rPr lang="zh-CN" altLang="en-US"/>
              <a:t>一个基于</a:t>
            </a:r>
            <a:r>
              <a:rPr lang="en-US" altLang="zh-CN"/>
              <a:t>RPC</a:t>
            </a:r>
            <a:r>
              <a:rPr lang="zh-CN" altLang="en-US"/>
              <a:t>的分布式应用程序的开发步骤：</a:t>
            </a:r>
            <a:endParaRPr lang="en-US" altLang="zh-CN"/>
          </a:p>
          <a:p>
            <a:pPr lvl="2"/>
            <a:r>
              <a:rPr lang="zh-CN" altLang="en-US"/>
              <a:t>服务器存根</a:t>
            </a:r>
            <a:r>
              <a:rPr lang="en-US" altLang="zh-CN"/>
              <a:t>(stub</a:t>
            </a:r>
            <a:r>
              <a:rPr lang="zh-CN" altLang="en-US"/>
              <a:t>，又称为</a:t>
            </a:r>
            <a:r>
              <a:rPr lang="en-US" altLang="zh-CN"/>
              <a:t>skeleton)</a:t>
            </a:r>
            <a:r>
              <a:rPr lang="zh-CN" altLang="en-US"/>
              <a:t>：除了实现服务器端的调用，服务器存根本质上和客户端存根相似，即它包含来自客户端存根的调用代码。按要求对其进行格式化</a:t>
            </a:r>
            <a:r>
              <a:rPr lang="en-US" altLang="zh-CN"/>
              <a:t>(</a:t>
            </a:r>
            <a:r>
              <a:rPr lang="zh-CN" altLang="en-US"/>
              <a:t>将客户端存根的操作进行映射，包括反序列化和反排列操作</a:t>
            </a:r>
            <a:r>
              <a:rPr lang="en-US" altLang="zh-CN"/>
              <a:t>)</a:t>
            </a:r>
            <a:r>
              <a:rPr lang="zh-CN" altLang="en-US"/>
              <a:t>，调用服务器端实现的真正过程，将过程返回的结果转发给客户端存根。客户端存根必须和服务器代码一起编译和连接。</a:t>
            </a:r>
            <a:endParaRPr lang="en-US" altLang="zh-CN"/>
          </a:p>
          <a:p>
            <a:pPr lvl="2"/>
            <a:endParaRPr lang="en-US" altLang="zh-CN"/>
          </a:p>
          <a:p>
            <a:pPr lvl="1"/>
            <a:r>
              <a:rPr lang="zh-CN" altLang="en-US">
                <a:solidFill>
                  <a:srgbClr val="0000FF"/>
                </a:solidFill>
              </a:rPr>
              <a:t>步骤</a:t>
            </a:r>
            <a:r>
              <a:rPr lang="en-US" altLang="zh-CN">
                <a:solidFill>
                  <a:srgbClr val="0000FF"/>
                </a:solidFill>
              </a:rPr>
              <a:t>3</a:t>
            </a:r>
            <a:r>
              <a:rPr lang="zh-CN" altLang="en-US">
                <a:solidFill>
                  <a:srgbClr val="0000FF"/>
                </a:solidFill>
              </a:rPr>
              <a:t>：接口编译器产生有基本代码的面板，用户只需要在服务器端添加实现过程的代码和在客户端添加需要的代码，然后编译运行应用程序。</a:t>
            </a:r>
            <a:endParaRPr lang="en-US" altLang="zh-CN"/>
          </a:p>
          <a:p>
            <a:pPr lvl="2"/>
            <a:endParaRPr lang="en-US" altLang="zh-CN"/>
          </a:p>
        </p:txBody>
      </p:sp>
    </p:spTree>
    <p:extLst>
      <p:ext uri="{BB962C8B-B14F-4D97-AF65-F5344CB8AC3E}">
        <p14:creationId xmlns:p14="http://schemas.microsoft.com/office/powerpoint/2010/main" val="375905338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45AC7C2-F448-440E-9D8E-E954673BD227}"/>
              </a:ext>
            </a:extLst>
          </p:cNvPr>
          <p:cNvSpPr>
            <a:spLocks noGrp="1"/>
          </p:cNvSpPr>
          <p:nvPr>
            <p:ph type="title"/>
          </p:nvPr>
        </p:nvSpPr>
        <p:spPr/>
        <p:txBody>
          <a:bodyPr/>
          <a:lstStyle/>
          <a:p>
            <a:endParaRPr lang="zh-CN" altLang="en-US"/>
          </a:p>
        </p:txBody>
      </p:sp>
      <p:pic>
        <p:nvPicPr>
          <p:cNvPr id="4" name="Picture 2">
            <a:extLst>
              <a:ext uri="{FF2B5EF4-FFF2-40B4-BE49-F238E27FC236}">
                <a16:creationId xmlns:a16="http://schemas.microsoft.com/office/drawing/2014/main" id="{04816A83-E1EF-4CC3-ACA8-301D6C552BD5}"/>
              </a:ext>
            </a:extLst>
          </p:cNvPr>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113398" y="1052736"/>
            <a:ext cx="5262522" cy="45662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3">
            <a:extLst>
              <a:ext uri="{FF2B5EF4-FFF2-40B4-BE49-F238E27FC236}">
                <a16:creationId xmlns:a16="http://schemas.microsoft.com/office/drawing/2014/main" id="{440BCDDD-57B9-416B-A8BD-367A0CA75117}"/>
              </a:ext>
            </a:extLst>
          </p:cNvPr>
          <p:cNvSpPr txBox="1"/>
          <p:nvPr/>
        </p:nvSpPr>
        <p:spPr>
          <a:xfrm>
            <a:off x="5375920" y="836712"/>
            <a:ext cx="6408712" cy="5355312"/>
          </a:xfrm>
          <a:prstGeom prst="rect">
            <a:avLst/>
          </a:prstGeom>
          <a:noFill/>
        </p:spPr>
        <p:txBody>
          <a:bodyPr wrap="square" rtlCol="0">
            <a:spAutoFit/>
          </a:bodyPr>
          <a:lstStyle/>
          <a:p>
            <a:r>
              <a:rPr lang="en-US" altLang="zh-CN">
                <a:solidFill>
                  <a:srgbClr val="0000FF"/>
                </a:solidFill>
                <a:latin typeface="微软雅黑" panose="020B0503020204020204" pitchFamily="34" charset="-122"/>
                <a:ea typeface="微软雅黑" panose="020B0503020204020204" pitchFamily="34" charset="-122"/>
              </a:rPr>
              <a:t>(1)</a:t>
            </a:r>
            <a:r>
              <a:rPr lang="zh-CN" altLang="en-US">
                <a:solidFill>
                  <a:srgbClr val="0000FF"/>
                </a:solidFill>
                <a:latin typeface="微软雅黑" panose="020B0503020204020204" pitchFamily="34" charset="-122"/>
                <a:ea typeface="微软雅黑" panose="020B0503020204020204" pitchFamily="34" charset="-122"/>
              </a:rPr>
              <a:t>客户端</a:t>
            </a:r>
            <a:r>
              <a:rPr lang="zh-CN" altLang="en-US" dirty="0">
                <a:solidFill>
                  <a:srgbClr val="0000FF"/>
                </a:solidFill>
                <a:latin typeface="微软雅黑" panose="020B0503020204020204" pitchFamily="34" charset="-122"/>
                <a:ea typeface="微软雅黑" panose="020B0503020204020204" pitchFamily="34" charset="-122"/>
              </a:rPr>
              <a:t>调用</a:t>
            </a:r>
            <a:r>
              <a:rPr lang="zh-CN" altLang="en-US">
                <a:solidFill>
                  <a:srgbClr val="0000FF"/>
                </a:solidFill>
                <a:latin typeface="微软雅黑" panose="020B0503020204020204" pitchFamily="34" charset="-122"/>
                <a:ea typeface="微软雅黑" panose="020B0503020204020204" pitchFamily="34" charset="-122"/>
              </a:rPr>
              <a:t>客户端存根</a:t>
            </a:r>
            <a:r>
              <a:rPr lang="en-US" altLang="zh-CN">
                <a:solidFill>
                  <a:srgbClr val="0000FF"/>
                </a:solidFill>
                <a:latin typeface="微软雅黑" panose="020B0503020204020204" pitchFamily="34" charset="-122"/>
                <a:ea typeface="微软雅黑" panose="020B0503020204020204" pitchFamily="34" charset="-122"/>
              </a:rPr>
              <a:t>(</a:t>
            </a:r>
            <a:r>
              <a:rPr lang="zh-CN" altLang="en-US">
                <a:solidFill>
                  <a:srgbClr val="0000FF"/>
                </a:solidFill>
                <a:latin typeface="微软雅黑" panose="020B0503020204020204" pitchFamily="34" charset="-122"/>
                <a:ea typeface="微软雅黑" panose="020B0503020204020204" pitchFamily="34" charset="-122"/>
              </a:rPr>
              <a:t>开始</a:t>
            </a:r>
            <a:r>
              <a:rPr lang="zh-CN" altLang="en-US" dirty="0">
                <a:solidFill>
                  <a:srgbClr val="0000FF"/>
                </a:solidFill>
                <a:latin typeface="微软雅黑" panose="020B0503020204020204" pitchFamily="34" charset="-122"/>
                <a:ea typeface="微软雅黑" panose="020B0503020204020204" pitchFamily="34" charset="-122"/>
              </a:rPr>
              <a:t>远程</a:t>
            </a:r>
            <a:r>
              <a:rPr lang="zh-CN" altLang="en-US">
                <a:solidFill>
                  <a:srgbClr val="0000FF"/>
                </a:solidFill>
                <a:latin typeface="微软雅黑" panose="020B0503020204020204" pitchFamily="34" charset="-122"/>
                <a:ea typeface="微软雅黑" panose="020B0503020204020204" pitchFamily="34" charset="-122"/>
              </a:rPr>
              <a:t>过程调用请求</a:t>
            </a:r>
            <a:r>
              <a:rPr lang="en-US" altLang="zh-CN">
                <a:solidFill>
                  <a:srgbClr val="0000FF"/>
                </a:solidFill>
                <a:latin typeface="微软雅黑" panose="020B0503020204020204" pitchFamily="34" charset="-122"/>
                <a:ea typeface="微软雅黑" panose="020B0503020204020204" pitchFamily="34" charset="-122"/>
              </a:rPr>
              <a:t>)</a:t>
            </a:r>
            <a:r>
              <a:rPr lang="zh-CN" altLang="en-US">
                <a:solidFill>
                  <a:srgbClr val="0000FF"/>
                </a:solidFill>
                <a:latin typeface="微软雅黑" panose="020B0503020204020204" pitchFamily="34" charset="-122"/>
                <a:ea typeface="微软雅黑" panose="020B0503020204020204" pitchFamily="34" charset="-122"/>
              </a:rPr>
              <a:t>，</a:t>
            </a:r>
            <a:r>
              <a:rPr lang="zh-CN" altLang="en-US" dirty="0">
                <a:solidFill>
                  <a:srgbClr val="0000FF"/>
                </a:solidFill>
                <a:latin typeface="微软雅黑" panose="020B0503020204020204" pitchFamily="34" charset="-122"/>
                <a:ea typeface="微软雅黑" panose="020B0503020204020204" pitchFamily="34" charset="-122"/>
              </a:rPr>
              <a:t>存根把相关的参数组成一个消息包或一组消息包，形成一条消息。此消息包含运行此执行过程的服务器端的</a:t>
            </a:r>
            <a:r>
              <a:rPr lang="en-US" altLang="zh-CN" dirty="0">
                <a:solidFill>
                  <a:srgbClr val="0000FF"/>
                </a:solidFill>
                <a:latin typeface="微软雅黑" panose="020B0503020204020204" pitchFamily="34" charset="-122"/>
                <a:ea typeface="微软雅黑" panose="020B0503020204020204" pitchFamily="34" charset="-122"/>
              </a:rPr>
              <a:t>IP</a:t>
            </a:r>
            <a:r>
              <a:rPr lang="zh-CN" altLang="en-US" dirty="0">
                <a:solidFill>
                  <a:srgbClr val="0000FF"/>
                </a:solidFill>
                <a:latin typeface="微软雅黑" panose="020B0503020204020204" pitchFamily="34" charset="-122"/>
                <a:ea typeface="微软雅黑" panose="020B0503020204020204" pitchFamily="34" charset="-122"/>
              </a:rPr>
              <a:t>地址和执行该过程的进程</a:t>
            </a:r>
            <a:r>
              <a:rPr lang="en-US" altLang="zh-CN" dirty="0">
                <a:solidFill>
                  <a:srgbClr val="0000FF"/>
                </a:solidFill>
                <a:latin typeface="微软雅黑" panose="020B0503020204020204" pitchFamily="34" charset="-122"/>
                <a:ea typeface="微软雅黑" panose="020B0503020204020204" pitchFamily="34" charset="-122"/>
              </a:rPr>
              <a:t>ID</a:t>
            </a:r>
            <a:r>
              <a:rPr lang="zh-CN" altLang="en-US">
                <a:solidFill>
                  <a:srgbClr val="0000FF"/>
                </a:solidFill>
                <a:latin typeface="微软雅黑" panose="020B0503020204020204" pitchFamily="34" charset="-122"/>
                <a:ea typeface="微软雅黑" panose="020B0503020204020204" pitchFamily="34" charset="-122"/>
              </a:rPr>
              <a:t>号。</a:t>
            </a:r>
            <a:endParaRPr lang="en-US" altLang="zh-CN">
              <a:solidFill>
                <a:srgbClr val="0000FF"/>
              </a:solidFill>
              <a:latin typeface="微软雅黑" panose="020B0503020204020204" pitchFamily="34" charset="-122"/>
              <a:ea typeface="微软雅黑" panose="020B0503020204020204" pitchFamily="34" charset="-122"/>
            </a:endParaRPr>
          </a:p>
          <a:p>
            <a:endParaRPr lang="en-US" altLang="zh-CN" sz="1200" dirty="0">
              <a:solidFill>
                <a:srgbClr val="0000FF"/>
              </a:solidFill>
              <a:latin typeface="微软雅黑" panose="020B0503020204020204" pitchFamily="34" charset="-122"/>
              <a:ea typeface="微软雅黑" panose="020B0503020204020204" pitchFamily="34" charset="-122"/>
            </a:endParaRPr>
          </a:p>
          <a:p>
            <a:r>
              <a:rPr lang="en-US" altLang="zh-CN">
                <a:solidFill>
                  <a:srgbClr val="0000FF"/>
                </a:solidFill>
                <a:latin typeface="微软雅黑" panose="020B0503020204020204" pitchFamily="34" charset="-122"/>
                <a:ea typeface="微软雅黑" panose="020B0503020204020204" pitchFamily="34" charset="-122"/>
              </a:rPr>
              <a:t>(2)</a:t>
            </a:r>
            <a:r>
              <a:rPr lang="zh-CN" altLang="en-US">
                <a:solidFill>
                  <a:srgbClr val="0000FF"/>
                </a:solidFill>
                <a:latin typeface="微软雅黑" panose="020B0503020204020204" pitchFamily="34" charset="-122"/>
                <a:ea typeface="微软雅黑" panose="020B0503020204020204" pitchFamily="34" charset="-122"/>
              </a:rPr>
              <a:t>客户端</a:t>
            </a:r>
            <a:r>
              <a:rPr lang="zh-CN" altLang="en-US" dirty="0">
                <a:solidFill>
                  <a:srgbClr val="0000FF"/>
                </a:solidFill>
                <a:latin typeface="微软雅黑" panose="020B0503020204020204" pitchFamily="34" charset="-122"/>
                <a:ea typeface="微软雅黑" panose="020B0503020204020204" pitchFamily="34" charset="-122"/>
              </a:rPr>
              <a:t>存根将这条消息发送给对应的客户端运行时</a:t>
            </a:r>
            <a:r>
              <a:rPr lang="zh-CN" altLang="en-US">
                <a:solidFill>
                  <a:srgbClr val="0000FF"/>
                </a:solidFill>
                <a:latin typeface="微软雅黑" panose="020B0503020204020204" pitchFamily="34" charset="-122"/>
                <a:ea typeface="微软雅黑" panose="020B0503020204020204" pitchFamily="34" charset="-122"/>
              </a:rPr>
              <a:t>库。</a:t>
            </a:r>
            <a:endParaRPr lang="en-US" altLang="zh-CN">
              <a:solidFill>
                <a:srgbClr val="0000FF"/>
              </a:solidFill>
              <a:latin typeface="微软雅黑" panose="020B0503020204020204" pitchFamily="34" charset="-122"/>
              <a:ea typeface="微软雅黑" panose="020B0503020204020204" pitchFamily="34" charset="-122"/>
            </a:endParaRPr>
          </a:p>
          <a:p>
            <a:endParaRPr lang="en-US" altLang="zh-CN" sz="1200">
              <a:solidFill>
                <a:srgbClr val="0000FF"/>
              </a:solidFill>
              <a:latin typeface="微软雅黑" panose="020B0503020204020204" pitchFamily="34" charset="-122"/>
              <a:ea typeface="微软雅黑" panose="020B0503020204020204" pitchFamily="34" charset="-122"/>
            </a:endParaRPr>
          </a:p>
          <a:p>
            <a:r>
              <a:rPr lang="en-US" altLang="zh-CN">
                <a:solidFill>
                  <a:srgbClr val="0000FF"/>
                </a:solidFill>
                <a:latin typeface="微软雅黑" panose="020B0503020204020204" pitchFamily="34" charset="-122"/>
                <a:ea typeface="微软雅黑" panose="020B0503020204020204" pitchFamily="34" charset="-122"/>
              </a:rPr>
              <a:t>(3)</a:t>
            </a:r>
            <a:r>
              <a:rPr lang="zh-CN" altLang="en-US">
                <a:solidFill>
                  <a:srgbClr val="0000FF"/>
                </a:solidFill>
                <a:latin typeface="微软雅黑" panose="020B0503020204020204" pitchFamily="34" charset="-122"/>
                <a:ea typeface="微软雅黑" panose="020B0503020204020204" pitchFamily="34" charset="-122"/>
              </a:rPr>
              <a:t>客户端运行时库将消息发送到传输层。</a:t>
            </a:r>
            <a:endParaRPr lang="en-US" altLang="zh-CN">
              <a:solidFill>
                <a:srgbClr val="0000FF"/>
              </a:solidFill>
              <a:latin typeface="微软雅黑" panose="020B0503020204020204" pitchFamily="34" charset="-122"/>
              <a:ea typeface="微软雅黑" panose="020B0503020204020204" pitchFamily="34" charset="-122"/>
            </a:endParaRPr>
          </a:p>
          <a:p>
            <a:endParaRPr lang="en-US" altLang="zh-CN" sz="1200">
              <a:solidFill>
                <a:srgbClr val="0000FF"/>
              </a:solidFill>
              <a:latin typeface="微软雅黑" panose="020B0503020204020204" pitchFamily="34" charset="-122"/>
              <a:ea typeface="微软雅黑" panose="020B0503020204020204" pitchFamily="34" charset="-122"/>
            </a:endParaRPr>
          </a:p>
          <a:p>
            <a:r>
              <a:rPr lang="en-US" altLang="zh-CN">
                <a:solidFill>
                  <a:srgbClr val="0000FF"/>
                </a:solidFill>
                <a:latin typeface="微软雅黑" panose="020B0503020204020204" pitchFamily="34" charset="-122"/>
                <a:ea typeface="微软雅黑" panose="020B0503020204020204" pitchFamily="34" charset="-122"/>
              </a:rPr>
              <a:t>(4)</a:t>
            </a:r>
            <a:r>
              <a:rPr lang="zh-CN" altLang="en-US">
                <a:solidFill>
                  <a:srgbClr val="0000FF"/>
                </a:solidFill>
                <a:latin typeface="微软雅黑" panose="020B0503020204020204" pitchFamily="34" charset="-122"/>
                <a:ea typeface="微软雅黑" panose="020B0503020204020204" pitchFamily="34" charset="-122"/>
              </a:rPr>
              <a:t>客户端通过传输层将消息发送给服务器端。</a:t>
            </a:r>
            <a:endParaRPr lang="en-US" altLang="zh-CN">
              <a:solidFill>
                <a:srgbClr val="0000FF"/>
              </a:solidFill>
              <a:latin typeface="微软雅黑" panose="020B0503020204020204" pitchFamily="34" charset="-122"/>
              <a:ea typeface="微软雅黑" panose="020B0503020204020204" pitchFamily="34" charset="-122"/>
            </a:endParaRPr>
          </a:p>
          <a:p>
            <a:endParaRPr lang="en-US" altLang="zh-CN" sz="1200">
              <a:solidFill>
                <a:srgbClr val="0000FF"/>
              </a:solidFill>
              <a:latin typeface="微软雅黑" panose="020B0503020204020204" pitchFamily="34" charset="-122"/>
              <a:ea typeface="微软雅黑" panose="020B0503020204020204" pitchFamily="34" charset="-122"/>
            </a:endParaRPr>
          </a:p>
          <a:p>
            <a:r>
              <a:rPr lang="en-US" altLang="zh-CN">
                <a:solidFill>
                  <a:srgbClr val="0000FF"/>
                </a:solidFill>
                <a:latin typeface="微软雅黑" panose="020B0503020204020204" pitchFamily="34" charset="-122"/>
                <a:ea typeface="微软雅黑" panose="020B0503020204020204" pitchFamily="34" charset="-122"/>
              </a:rPr>
              <a:t>(5)</a:t>
            </a:r>
            <a:r>
              <a:rPr lang="zh-CN" altLang="en-US">
                <a:solidFill>
                  <a:srgbClr val="0000FF"/>
                </a:solidFill>
                <a:latin typeface="微软雅黑" panose="020B0503020204020204" pitchFamily="34" charset="-122"/>
                <a:ea typeface="微软雅黑" panose="020B0503020204020204" pitchFamily="34" charset="-122"/>
              </a:rPr>
              <a:t>服务器端的传输层将消息发送给服务器端的运行时库。</a:t>
            </a:r>
            <a:endParaRPr lang="en-US" altLang="zh-CN">
              <a:solidFill>
                <a:srgbClr val="0000FF"/>
              </a:solidFill>
              <a:latin typeface="微软雅黑" panose="020B0503020204020204" pitchFamily="34" charset="-122"/>
              <a:ea typeface="微软雅黑" panose="020B0503020204020204" pitchFamily="34" charset="-122"/>
            </a:endParaRPr>
          </a:p>
          <a:p>
            <a:endParaRPr lang="en-US" altLang="zh-CN" sz="1200">
              <a:solidFill>
                <a:srgbClr val="0000FF"/>
              </a:solidFill>
              <a:latin typeface="微软雅黑" panose="020B0503020204020204" pitchFamily="34" charset="-122"/>
              <a:ea typeface="微软雅黑" panose="020B0503020204020204" pitchFamily="34" charset="-122"/>
            </a:endParaRPr>
          </a:p>
          <a:p>
            <a:r>
              <a:rPr lang="en-US" altLang="zh-CN">
                <a:solidFill>
                  <a:srgbClr val="0000FF"/>
                </a:solidFill>
                <a:latin typeface="微软雅黑" panose="020B0503020204020204" pitchFamily="34" charset="-122"/>
                <a:ea typeface="微软雅黑" panose="020B0503020204020204" pitchFamily="34" charset="-122"/>
              </a:rPr>
              <a:t>(6)</a:t>
            </a:r>
            <a:r>
              <a:rPr lang="zh-CN" altLang="en-US">
                <a:solidFill>
                  <a:srgbClr val="0000FF"/>
                </a:solidFill>
                <a:latin typeface="微软雅黑" panose="020B0503020204020204" pitchFamily="34" charset="-122"/>
                <a:ea typeface="微软雅黑" panose="020B0503020204020204" pitchFamily="34" charset="-122"/>
              </a:rPr>
              <a:t>服务器端的运行时库将接收到的消息发给与被调用者对应的服务器存根中的一个子程序，并让它来处理消息。</a:t>
            </a:r>
            <a:endParaRPr lang="en-US" altLang="zh-CN">
              <a:solidFill>
                <a:srgbClr val="0000FF"/>
              </a:solidFill>
              <a:latin typeface="微软雅黑" panose="020B0503020204020204" pitchFamily="34" charset="-122"/>
              <a:ea typeface="微软雅黑" panose="020B0503020204020204" pitchFamily="34" charset="-122"/>
            </a:endParaRPr>
          </a:p>
          <a:p>
            <a:endParaRPr lang="en-US" altLang="zh-CN" sz="1200">
              <a:solidFill>
                <a:srgbClr val="0000FF"/>
              </a:solidFill>
              <a:latin typeface="微软雅黑" panose="020B0503020204020204" pitchFamily="34" charset="-122"/>
              <a:ea typeface="微软雅黑" panose="020B0503020204020204" pitchFamily="34" charset="-122"/>
            </a:endParaRPr>
          </a:p>
          <a:p>
            <a:r>
              <a:rPr lang="en-US" altLang="zh-CN">
                <a:solidFill>
                  <a:srgbClr val="0000FF"/>
                </a:solidFill>
                <a:latin typeface="微软雅黑" panose="020B0503020204020204" pitchFamily="34" charset="-122"/>
                <a:ea typeface="微软雅黑" panose="020B0503020204020204" pitchFamily="34" charset="-122"/>
              </a:rPr>
              <a:t>(7)</a:t>
            </a:r>
            <a:r>
              <a:rPr lang="zh-CN" altLang="en-US">
                <a:solidFill>
                  <a:srgbClr val="0000FF"/>
                </a:solidFill>
                <a:latin typeface="微软雅黑" panose="020B0503020204020204" pitchFamily="34" charset="-122"/>
                <a:ea typeface="微软雅黑" panose="020B0503020204020204" pitchFamily="34" charset="-122"/>
              </a:rPr>
              <a:t>服务器端存根的子程序拆卸消息，解析出相关参数，并用本地调用方式执行所指定的过程。如果服务器需要发送响应，就会发送给服务器存根，存根把相关的参数组装成一个消息包或一组消息包，再发送给客户端机器。客户端存根会在解包后将响应信息转发给客户端，至此整个远程调用过程结束。</a:t>
            </a:r>
          </a:p>
        </p:txBody>
      </p:sp>
    </p:spTree>
    <p:extLst>
      <p:ext uri="{BB962C8B-B14F-4D97-AF65-F5344CB8AC3E}">
        <p14:creationId xmlns:p14="http://schemas.microsoft.com/office/powerpoint/2010/main" val="18348080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2.2 </a:t>
            </a:r>
            <a:r>
              <a:rPr lang="zh-CN" altLang="en-US" dirty="0"/>
              <a:t>对象</a:t>
            </a:r>
            <a:r>
              <a:rPr lang="zh-CN" altLang="en-US"/>
              <a:t>远程过程调用</a:t>
            </a:r>
            <a:r>
              <a:rPr lang="en-US" altLang="zh-CN"/>
              <a:t>(ORPC)</a:t>
            </a:r>
            <a:endParaRPr lang="zh-CN" altLang="en-US" dirty="0"/>
          </a:p>
        </p:txBody>
      </p:sp>
      <p:sp>
        <p:nvSpPr>
          <p:cNvPr id="3" name="内容占位符 2"/>
          <p:cNvSpPr>
            <a:spLocks noGrp="1"/>
          </p:cNvSpPr>
          <p:nvPr>
            <p:ph idx="1"/>
          </p:nvPr>
        </p:nvSpPr>
        <p:spPr/>
        <p:txBody>
          <a:bodyPr>
            <a:normAutofit/>
          </a:bodyPr>
          <a:lstStyle/>
          <a:p>
            <a:r>
              <a:rPr lang="en-US" altLang="zh-CN" dirty="0"/>
              <a:t>20</a:t>
            </a:r>
            <a:r>
              <a:rPr lang="zh-CN" altLang="en-US" dirty="0"/>
              <a:t>世纪</a:t>
            </a:r>
            <a:r>
              <a:rPr lang="en-US" altLang="zh-CN" dirty="0"/>
              <a:t>90</a:t>
            </a:r>
            <a:r>
              <a:rPr lang="zh-CN" altLang="en-US" dirty="0"/>
              <a:t>年代，面向对象的编程迫切需要一个能将应用程序对象与网络协议链接起来的</a:t>
            </a:r>
            <a:r>
              <a:rPr lang="zh-CN" altLang="en-US"/>
              <a:t>对象</a:t>
            </a:r>
            <a:r>
              <a:rPr lang="en-US" altLang="zh-CN"/>
              <a:t>RPC(Object RPC)</a:t>
            </a:r>
            <a:r>
              <a:rPr lang="zh-CN" altLang="en-US"/>
              <a:t>协议</a:t>
            </a:r>
            <a:r>
              <a:rPr lang="zh-CN" altLang="en-US" dirty="0"/>
              <a:t>。</a:t>
            </a:r>
            <a:endParaRPr lang="en-US" altLang="zh-CN" dirty="0"/>
          </a:p>
          <a:p>
            <a:r>
              <a:rPr lang="en-US" altLang="zh-CN" dirty="0"/>
              <a:t>ORPC</a:t>
            </a:r>
            <a:r>
              <a:rPr lang="zh-CN" altLang="en-US" dirty="0"/>
              <a:t>与</a:t>
            </a:r>
            <a:r>
              <a:rPr lang="en-US" altLang="zh-CN" dirty="0"/>
              <a:t>RPC</a:t>
            </a:r>
            <a:r>
              <a:rPr lang="zh-CN" altLang="en-US" dirty="0"/>
              <a:t>协议的主要差别是</a:t>
            </a:r>
            <a:r>
              <a:rPr lang="en-US" altLang="zh-CN" dirty="0"/>
              <a:t>ORPC</a:t>
            </a:r>
            <a:r>
              <a:rPr lang="zh-CN" altLang="en-US" dirty="0"/>
              <a:t>代码化了从通信终端到语言级对象的映射。</a:t>
            </a:r>
            <a:endParaRPr lang="en-US" altLang="zh-CN" dirty="0"/>
          </a:p>
          <a:p>
            <a:r>
              <a:rPr lang="zh-CN" altLang="en-US" dirty="0"/>
              <a:t>目前业界主流的</a:t>
            </a:r>
            <a:r>
              <a:rPr lang="en-US" altLang="zh-CN" dirty="0"/>
              <a:t>ORPC</a:t>
            </a:r>
            <a:r>
              <a:rPr lang="zh-CN" altLang="en-US" dirty="0"/>
              <a:t>协议为：</a:t>
            </a:r>
            <a:r>
              <a:rPr lang="en-US" altLang="zh-CN" dirty="0"/>
              <a:t>DCOM</a:t>
            </a:r>
            <a:r>
              <a:rPr lang="zh-CN" altLang="en-US" dirty="0"/>
              <a:t>和</a:t>
            </a:r>
            <a:r>
              <a:rPr lang="en-US" altLang="zh-CN" dirty="0"/>
              <a:t>CORBA</a:t>
            </a:r>
            <a:r>
              <a:rPr lang="zh-CN" altLang="en-US"/>
              <a:t>的</a:t>
            </a:r>
            <a:r>
              <a:rPr lang="en-US" altLang="zh-CN"/>
              <a:t>IIOP(Internet Inter-ORB Protocol)/GIOP(General Inter-ORB Protocol)</a:t>
            </a:r>
            <a:r>
              <a:rPr lang="zh-CN" altLang="en-US"/>
              <a:t>。</a:t>
            </a:r>
            <a:endParaRPr lang="en-US" altLang="zh-CN" dirty="0"/>
          </a:p>
          <a:p>
            <a:pPr lvl="1"/>
            <a:r>
              <a:rPr lang="en-US" altLang="zh-CN" dirty="0"/>
              <a:t>DCOM</a:t>
            </a:r>
            <a:r>
              <a:rPr lang="zh-CN" altLang="en-US" dirty="0"/>
              <a:t>和</a:t>
            </a:r>
            <a:r>
              <a:rPr lang="en-US" altLang="zh-CN" dirty="0"/>
              <a:t>IIOP/GIOP</a:t>
            </a:r>
            <a:r>
              <a:rPr lang="zh-CN" altLang="en-US" dirty="0"/>
              <a:t>的请求格式非常相似，都是用一个对象端点</a:t>
            </a:r>
            <a:r>
              <a:rPr lang="en-US" altLang="zh-CN" dirty="0"/>
              <a:t>ID</a:t>
            </a:r>
            <a:r>
              <a:rPr lang="zh-CN" altLang="en-US" dirty="0"/>
              <a:t>来确定目标对象，用方法标识符来决定调用哪个方法。</a:t>
            </a:r>
          </a:p>
        </p:txBody>
      </p:sp>
    </p:spTree>
    <p:extLst>
      <p:ext uri="{BB962C8B-B14F-4D97-AF65-F5344CB8AC3E}">
        <p14:creationId xmlns:p14="http://schemas.microsoft.com/office/powerpoint/2010/main" val="101852742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2.3 CORBA</a:t>
            </a:r>
            <a:endParaRPr lang="zh-CN" altLang="en-US" dirty="0"/>
          </a:p>
        </p:txBody>
      </p:sp>
      <p:sp>
        <p:nvSpPr>
          <p:cNvPr id="3" name="内容占位符 2"/>
          <p:cNvSpPr>
            <a:spLocks noGrp="1"/>
          </p:cNvSpPr>
          <p:nvPr>
            <p:ph idx="1"/>
          </p:nvPr>
        </p:nvSpPr>
        <p:spPr/>
        <p:txBody>
          <a:bodyPr/>
          <a:lstStyle/>
          <a:p>
            <a:r>
              <a:rPr lang="zh-CN" altLang="en-US" dirty="0"/>
              <a:t>为了解决分布式</a:t>
            </a:r>
            <a:r>
              <a:rPr lang="zh-CN" altLang="en-US"/>
              <a:t>计算环境</a:t>
            </a:r>
            <a:r>
              <a:rPr lang="en-US" altLang="zh-CN"/>
              <a:t>(Distributed </a:t>
            </a:r>
            <a:r>
              <a:rPr lang="en-US" altLang="zh-CN" dirty="0"/>
              <a:t>computing environment</a:t>
            </a:r>
            <a:r>
              <a:rPr lang="en-US" altLang="zh-CN"/>
              <a:t>, DCE)</a:t>
            </a:r>
            <a:r>
              <a:rPr lang="zh-CN" altLang="en-US"/>
              <a:t>中</a:t>
            </a:r>
            <a:r>
              <a:rPr lang="zh-CN" altLang="en-US" dirty="0"/>
              <a:t>不同硬件设备和软件系统的互联，增强网络间软件的互操作性，解决传统分布式计算模式的不足等问题，对象</a:t>
            </a:r>
            <a:r>
              <a:rPr lang="zh-CN" altLang="en-US"/>
              <a:t>管理组织</a:t>
            </a:r>
            <a:r>
              <a:rPr lang="en-US" altLang="zh-CN"/>
              <a:t>(Object </a:t>
            </a:r>
            <a:r>
              <a:rPr lang="en-US" altLang="zh-CN" dirty="0"/>
              <a:t>Management Group</a:t>
            </a:r>
            <a:r>
              <a:rPr lang="zh-CN" altLang="en-US"/>
              <a:t>， </a:t>
            </a:r>
            <a:r>
              <a:rPr lang="en-US" altLang="zh-CN"/>
              <a:t>OMG)</a:t>
            </a:r>
            <a:r>
              <a:rPr lang="zh-CN" altLang="en-US"/>
              <a:t>于</a:t>
            </a:r>
            <a:r>
              <a:rPr lang="en-US" altLang="zh-CN" dirty="0"/>
              <a:t>1990</a:t>
            </a:r>
            <a:r>
              <a:rPr lang="zh-CN" altLang="en-US" dirty="0"/>
              <a:t>年底提出了公共对象请求</a:t>
            </a:r>
            <a:r>
              <a:rPr lang="zh-CN" altLang="en-US"/>
              <a:t>代理体系结构</a:t>
            </a:r>
            <a:r>
              <a:rPr lang="en-US" altLang="zh-CN"/>
              <a:t>(CORBA)</a:t>
            </a:r>
            <a:r>
              <a:rPr lang="zh-CN" altLang="en-US"/>
              <a:t>，</a:t>
            </a:r>
            <a:r>
              <a:rPr lang="zh-CN" altLang="en-US" dirty="0"/>
              <a:t>以增强软件系统间的互操作能力，使构造灵活的分布式应用系统成为可能。</a:t>
            </a:r>
            <a:endParaRPr lang="en-US" altLang="zh-CN" dirty="0"/>
          </a:p>
        </p:txBody>
      </p:sp>
    </p:spTree>
    <p:extLst>
      <p:ext uri="{BB962C8B-B14F-4D97-AF65-F5344CB8AC3E}">
        <p14:creationId xmlns:p14="http://schemas.microsoft.com/office/powerpoint/2010/main" val="22401928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73C8D25-83EA-46C4-8C93-0F22E7606A2A}"/>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BE0C9912-400D-41B5-AE50-EB65370AA0A9}"/>
              </a:ext>
            </a:extLst>
          </p:cNvPr>
          <p:cNvSpPr>
            <a:spLocks noGrp="1"/>
          </p:cNvSpPr>
          <p:nvPr>
            <p:ph idx="1"/>
          </p:nvPr>
        </p:nvSpPr>
        <p:spPr/>
        <p:txBody>
          <a:bodyPr>
            <a:normAutofit fontScale="70000" lnSpcReduction="20000"/>
          </a:bodyPr>
          <a:lstStyle/>
          <a:p>
            <a:r>
              <a:rPr lang="en-US" altLang="zh-CN"/>
              <a:t>CORBA 2.0</a:t>
            </a:r>
            <a:r>
              <a:rPr lang="zh-CN" altLang="en-US"/>
              <a:t>于</a:t>
            </a:r>
            <a:r>
              <a:rPr lang="en-US" altLang="zh-CN"/>
              <a:t>1994</a:t>
            </a:r>
            <a:r>
              <a:rPr lang="zh-CN" altLang="en-US"/>
              <a:t>年</a:t>
            </a:r>
            <a:r>
              <a:rPr lang="en-US" altLang="zh-CN"/>
              <a:t>12</a:t>
            </a:r>
            <a:r>
              <a:rPr lang="zh-CN" altLang="en-US"/>
              <a:t>月被采用，它通过指定来自不同厂商的</a:t>
            </a:r>
            <a:r>
              <a:rPr lang="en-US" altLang="zh-CN"/>
              <a:t>ORB</a:t>
            </a:r>
            <a:r>
              <a:rPr lang="zh-CN" altLang="en-US"/>
              <a:t>如何相互操作而解决了互操作性问题。</a:t>
            </a:r>
            <a:endParaRPr lang="en-US" altLang="zh-CN"/>
          </a:p>
          <a:p>
            <a:r>
              <a:rPr lang="en-US" altLang="zh-CN"/>
              <a:t>CORBA</a:t>
            </a:r>
            <a:r>
              <a:rPr lang="zh-CN" altLang="en-US"/>
              <a:t>的作用：在于提供了一个通信框架，透明地在异构的分布计算环境中传递对象请求。</a:t>
            </a:r>
            <a:endParaRPr lang="en-US" altLang="zh-CN"/>
          </a:p>
          <a:p>
            <a:r>
              <a:rPr lang="en-US" altLang="zh-CN"/>
              <a:t>CORBA</a:t>
            </a:r>
            <a:r>
              <a:rPr lang="zh-CN" altLang="en-US"/>
              <a:t>定义了允许客户机</a:t>
            </a:r>
            <a:r>
              <a:rPr lang="en-US" altLang="zh-CN"/>
              <a:t>/</a:t>
            </a:r>
            <a:r>
              <a:rPr lang="zh-CN" altLang="en-US"/>
              <a:t>服务器对象在对象请求代理的特定实现中相互作用的接口定义语言</a:t>
            </a:r>
            <a:r>
              <a:rPr lang="en-US" altLang="zh-CN"/>
              <a:t>(Interface Definition Language</a:t>
            </a:r>
            <a:r>
              <a:rPr lang="zh-CN" altLang="en-US"/>
              <a:t>，</a:t>
            </a:r>
            <a:r>
              <a:rPr lang="en-US" altLang="zh-CN"/>
              <a:t>IDL)</a:t>
            </a:r>
            <a:r>
              <a:rPr lang="zh-CN" altLang="en-US"/>
              <a:t>和应用程序编程接口</a:t>
            </a:r>
            <a:r>
              <a:rPr lang="en-US" altLang="zh-CN"/>
              <a:t>(Application Programming Interfaces</a:t>
            </a:r>
            <a:r>
              <a:rPr lang="zh-CN" altLang="en-US"/>
              <a:t>，</a:t>
            </a:r>
            <a:r>
              <a:rPr lang="en-US" altLang="zh-CN"/>
              <a:t>API)</a:t>
            </a:r>
            <a:r>
              <a:rPr lang="zh-CN" altLang="en-US"/>
              <a:t>。</a:t>
            </a:r>
            <a:endParaRPr lang="en-US" altLang="zh-CN"/>
          </a:p>
          <a:p>
            <a:r>
              <a:rPr lang="en-US" altLang="zh-CN"/>
              <a:t>CORBA</a:t>
            </a:r>
            <a:r>
              <a:rPr lang="zh-CN" altLang="en-US"/>
              <a:t>既是一种面向对象的分布式计算规范，也可被看着通信中间件</a:t>
            </a:r>
            <a:r>
              <a:rPr lang="en-US" altLang="zh-CN"/>
              <a:t>(Middleware)</a:t>
            </a:r>
            <a:r>
              <a:rPr lang="zh-CN" altLang="en-US"/>
              <a:t>。它使应用程序能共享和访问其它应用程序的对象，不仅具有可扩展性、可重用性的优点，还便于优化软件结构，特别是方便了分布式应用软件的构建。</a:t>
            </a:r>
            <a:endParaRPr lang="en-US" altLang="zh-CN"/>
          </a:p>
          <a:p>
            <a:r>
              <a:rPr lang="en-US" altLang="zh-CN"/>
              <a:t>CORBA</a:t>
            </a:r>
            <a:r>
              <a:rPr lang="zh-CN" altLang="en-US"/>
              <a:t>定义了一系列的服务，如命名服务、事件服务、通知服务、安全服务等，它们形成了构建高级工具和业务功能的框架。</a:t>
            </a:r>
          </a:p>
        </p:txBody>
      </p:sp>
    </p:spTree>
    <p:extLst>
      <p:ext uri="{BB962C8B-B14F-4D97-AF65-F5344CB8AC3E}">
        <p14:creationId xmlns:p14="http://schemas.microsoft.com/office/powerpoint/2010/main" val="80159760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本章要点</a:t>
            </a:r>
          </a:p>
        </p:txBody>
      </p:sp>
      <p:sp>
        <p:nvSpPr>
          <p:cNvPr id="3" name="内容占位符 2"/>
          <p:cNvSpPr>
            <a:spLocks noGrp="1"/>
          </p:cNvSpPr>
          <p:nvPr>
            <p:ph idx="1"/>
          </p:nvPr>
        </p:nvSpPr>
        <p:spPr/>
        <p:txBody>
          <a:bodyPr/>
          <a:lstStyle/>
          <a:p>
            <a:pPr>
              <a:lnSpc>
                <a:spcPct val="150000"/>
              </a:lnSpc>
            </a:pPr>
            <a:r>
              <a:rPr lang="zh-CN" altLang="en-US" dirty="0"/>
              <a:t> 分布式系统通信的基本概念和原理</a:t>
            </a:r>
          </a:p>
          <a:p>
            <a:pPr>
              <a:lnSpc>
                <a:spcPct val="150000"/>
              </a:lnSpc>
            </a:pPr>
            <a:r>
              <a:rPr lang="zh-CN" altLang="en-US" dirty="0"/>
              <a:t> </a:t>
            </a:r>
            <a:r>
              <a:rPr lang="en-US" altLang="zh-CN" dirty="0"/>
              <a:t>Web</a:t>
            </a:r>
            <a:r>
              <a:rPr lang="zh-CN" altLang="en-US" dirty="0"/>
              <a:t>服务所采用的通信协议</a:t>
            </a:r>
            <a:r>
              <a:rPr lang="en-US" altLang="zh-CN" dirty="0"/>
              <a:t>SOAP</a:t>
            </a:r>
            <a:endParaRPr lang="zh-CN" altLang="en-US" dirty="0"/>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8CCDF6E-5C3D-4D1A-B8B9-DDAECC6E0174}"/>
              </a:ext>
            </a:extLst>
          </p:cNvPr>
          <p:cNvSpPr>
            <a:spLocks noGrp="1"/>
          </p:cNvSpPr>
          <p:nvPr>
            <p:ph type="title"/>
          </p:nvPr>
        </p:nvSpPr>
        <p:spPr/>
        <p:txBody>
          <a:bodyPr/>
          <a:lstStyle/>
          <a:p>
            <a:endParaRPr lang="zh-CN" altLang="en-US"/>
          </a:p>
        </p:txBody>
      </p:sp>
      <p:pic>
        <p:nvPicPr>
          <p:cNvPr id="4" name="Picture 2">
            <a:extLst>
              <a:ext uri="{FF2B5EF4-FFF2-40B4-BE49-F238E27FC236}">
                <a16:creationId xmlns:a16="http://schemas.microsoft.com/office/drawing/2014/main" id="{E1AE1308-87CF-40F9-8157-38A9E5E5FF9C}"/>
              </a:ext>
            </a:extLst>
          </p:cNvPr>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2279576" y="764704"/>
            <a:ext cx="7056784" cy="32348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6">
            <a:extLst>
              <a:ext uri="{FF2B5EF4-FFF2-40B4-BE49-F238E27FC236}">
                <a16:creationId xmlns:a16="http://schemas.microsoft.com/office/drawing/2014/main" id="{C1A59C08-B4CC-492F-941C-777B5648E6A3}"/>
              </a:ext>
            </a:extLst>
          </p:cNvPr>
          <p:cNvSpPr txBox="1"/>
          <p:nvPr/>
        </p:nvSpPr>
        <p:spPr>
          <a:xfrm>
            <a:off x="767408" y="4149080"/>
            <a:ext cx="10873208" cy="2390976"/>
          </a:xfrm>
          <a:prstGeom prst="rect">
            <a:avLst/>
          </a:prstGeom>
          <a:noFill/>
        </p:spPr>
        <p:txBody>
          <a:bodyPr wrap="square" rtlCol="0">
            <a:spAutoFit/>
          </a:bodyPr>
          <a:lstStyle/>
          <a:p>
            <a:pPr>
              <a:lnSpc>
                <a:spcPct val="120000"/>
              </a:lnSpc>
            </a:pPr>
            <a:r>
              <a:rPr lang="en-US" altLang="zh-CN">
                <a:solidFill>
                  <a:srgbClr val="0000FF"/>
                </a:solidFill>
                <a:latin typeface="微软雅黑" panose="020B0503020204020204" pitchFamily="34" charset="-122"/>
                <a:ea typeface="微软雅黑" panose="020B0503020204020204" pitchFamily="34" charset="-122"/>
              </a:rPr>
              <a:t>(1)</a:t>
            </a:r>
            <a:r>
              <a:rPr lang="zh-CN" altLang="en-US">
                <a:solidFill>
                  <a:srgbClr val="0000FF"/>
                </a:solidFill>
                <a:latin typeface="微软雅黑" panose="020B0503020204020204" pitchFamily="34" charset="-122"/>
                <a:ea typeface="微软雅黑" panose="020B0503020204020204" pitchFamily="34" charset="-122"/>
              </a:rPr>
              <a:t>客户端</a:t>
            </a:r>
            <a:r>
              <a:rPr lang="zh-CN" altLang="en-US" dirty="0">
                <a:solidFill>
                  <a:srgbClr val="0000FF"/>
                </a:solidFill>
                <a:latin typeface="微软雅黑" panose="020B0503020204020204" pitchFamily="34" charset="-122"/>
                <a:ea typeface="微软雅黑" panose="020B0503020204020204" pitchFamily="34" charset="-122"/>
              </a:rPr>
              <a:t>提出请求，通过客户端的</a:t>
            </a:r>
            <a:r>
              <a:rPr lang="en-US" altLang="zh-CN" dirty="0">
                <a:solidFill>
                  <a:srgbClr val="0000FF"/>
                </a:solidFill>
                <a:latin typeface="微软雅黑" panose="020B0503020204020204" pitchFamily="34" charset="-122"/>
                <a:ea typeface="微软雅黑" panose="020B0503020204020204" pitchFamily="34" charset="-122"/>
              </a:rPr>
              <a:t>ORB</a:t>
            </a:r>
            <a:r>
              <a:rPr lang="zh-CN" altLang="en-US" dirty="0">
                <a:solidFill>
                  <a:srgbClr val="0000FF"/>
                </a:solidFill>
                <a:latin typeface="微软雅黑" panose="020B0503020204020204" pitchFamily="34" charset="-122"/>
                <a:ea typeface="微软雅黑" panose="020B0503020204020204" pitchFamily="34" charset="-122"/>
              </a:rPr>
              <a:t>上传到服务器，服务器端的</a:t>
            </a:r>
            <a:r>
              <a:rPr lang="en-US" altLang="zh-CN" dirty="0">
                <a:solidFill>
                  <a:srgbClr val="0000FF"/>
                </a:solidFill>
                <a:latin typeface="微软雅黑" panose="020B0503020204020204" pitchFamily="34" charset="-122"/>
                <a:ea typeface="微软雅黑" panose="020B0503020204020204" pitchFamily="34" charset="-122"/>
              </a:rPr>
              <a:t>ORB</a:t>
            </a:r>
            <a:r>
              <a:rPr lang="zh-CN" altLang="en-US" dirty="0">
                <a:solidFill>
                  <a:srgbClr val="0000FF"/>
                </a:solidFill>
                <a:latin typeface="微软雅黑" panose="020B0503020204020204" pitchFamily="34" charset="-122"/>
                <a:ea typeface="微软雅黑" panose="020B0503020204020204" pitchFamily="34" charset="-122"/>
              </a:rPr>
              <a:t>接收到这些请求并返回响应。</a:t>
            </a:r>
            <a:endParaRPr lang="en-US" altLang="zh-CN" dirty="0">
              <a:solidFill>
                <a:srgbClr val="0000FF"/>
              </a:solidFill>
              <a:latin typeface="微软雅黑" panose="020B0503020204020204" pitchFamily="34" charset="-122"/>
              <a:ea typeface="微软雅黑" panose="020B0503020204020204" pitchFamily="34" charset="-122"/>
            </a:endParaRPr>
          </a:p>
          <a:p>
            <a:pPr>
              <a:lnSpc>
                <a:spcPct val="120000"/>
              </a:lnSpc>
            </a:pPr>
            <a:r>
              <a:rPr lang="en-US" altLang="zh-CN">
                <a:solidFill>
                  <a:srgbClr val="0000FF"/>
                </a:solidFill>
                <a:latin typeface="微软雅黑" panose="020B0503020204020204" pitchFamily="34" charset="-122"/>
                <a:ea typeface="微软雅黑" panose="020B0503020204020204" pitchFamily="34" charset="-122"/>
              </a:rPr>
              <a:t>(2)</a:t>
            </a:r>
            <a:r>
              <a:rPr lang="zh-CN" altLang="en-US">
                <a:solidFill>
                  <a:srgbClr val="0000FF"/>
                </a:solidFill>
                <a:latin typeface="微软雅黑" panose="020B0503020204020204" pitchFamily="34" charset="-122"/>
                <a:ea typeface="微软雅黑" panose="020B0503020204020204" pitchFamily="34" charset="-122"/>
              </a:rPr>
              <a:t>客户端</a:t>
            </a:r>
            <a:r>
              <a:rPr lang="zh-CN" altLang="en-US" dirty="0">
                <a:solidFill>
                  <a:srgbClr val="0000FF"/>
                </a:solidFill>
                <a:latin typeface="微软雅黑" panose="020B0503020204020204" pitchFamily="34" charset="-122"/>
                <a:ea typeface="微软雅黑" panose="020B0503020204020204" pitchFamily="34" charset="-122"/>
              </a:rPr>
              <a:t>可以透明地引用同一台机器上或网络中的某台服务器上的对象方法。</a:t>
            </a:r>
            <a:endParaRPr lang="en-US" altLang="zh-CN" dirty="0">
              <a:solidFill>
                <a:srgbClr val="0000FF"/>
              </a:solidFill>
              <a:latin typeface="微软雅黑" panose="020B0503020204020204" pitchFamily="34" charset="-122"/>
              <a:ea typeface="微软雅黑" panose="020B0503020204020204" pitchFamily="34" charset="-122"/>
            </a:endParaRPr>
          </a:p>
          <a:p>
            <a:pPr>
              <a:lnSpc>
                <a:spcPct val="120000"/>
              </a:lnSpc>
            </a:pPr>
            <a:r>
              <a:rPr lang="en-US" altLang="zh-CN">
                <a:solidFill>
                  <a:srgbClr val="0000FF"/>
                </a:solidFill>
                <a:latin typeface="微软雅黑" panose="020B0503020204020204" pitchFamily="34" charset="-122"/>
                <a:ea typeface="微软雅黑" panose="020B0503020204020204" pitchFamily="34" charset="-122"/>
              </a:rPr>
              <a:t>(3)</a:t>
            </a:r>
            <a:r>
              <a:rPr lang="zh-CN" altLang="en-US">
                <a:solidFill>
                  <a:srgbClr val="0000FF"/>
                </a:solidFill>
                <a:latin typeface="微软雅黑" panose="020B0503020204020204" pitchFamily="34" charset="-122"/>
                <a:ea typeface="微软雅黑" panose="020B0503020204020204" pitchFamily="34" charset="-122"/>
              </a:rPr>
              <a:t>服务器</a:t>
            </a:r>
            <a:r>
              <a:rPr lang="zh-CN" altLang="en-US" dirty="0">
                <a:solidFill>
                  <a:srgbClr val="0000FF"/>
                </a:solidFill>
                <a:latin typeface="微软雅黑" panose="020B0503020204020204" pitchFamily="34" charset="-122"/>
                <a:ea typeface="微软雅黑" panose="020B0503020204020204" pitchFamily="34" charset="-122"/>
              </a:rPr>
              <a:t>端的</a:t>
            </a:r>
            <a:r>
              <a:rPr lang="en-US" altLang="zh-CN" dirty="0">
                <a:solidFill>
                  <a:srgbClr val="0000FF"/>
                </a:solidFill>
                <a:latin typeface="微软雅黑" panose="020B0503020204020204" pitchFamily="34" charset="-122"/>
                <a:ea typeface="微软雅黑" panose="020B0503020204020204" pitchFamily="34" charset="-122"/>
              </a:rPr>
              <a:t>ORB</a:t>
            </a:r>
            <a:r>
              <a:rPr lang="zh-CN" altLang="en-US" dirty="0">
                <a:solidFill>
                  <a:srgbClr val="0000FF"/>
                </a:solidFill>
                <a:latin typeface="微软雅黑" panose="020B0503020204020204" pitchFamily="34" charset="-122"/>
                <a:ea typeface="微软雅黑" panose="020B0503020204020204" pitchFamily="34" charset="-122"/>
              </a:rPr>
              <a:t>解释该调用并负责查找一个实现该请求的对象，找到后就把参数传递给对象，调用它的方法，最后返回结果。</a:t>
            </a:r>
            <a:endParaRPr lang="en-US" altLang="zh-CN" dirty="0">
              <a:solidFill>
                <a:srgbClr val="0000FF"/>
              </a:solidFill>
              <a:latin typeface="微软雅黑" panose="020B0503020204020204" pitchFamily="34" charset="-122"/>
              <a:ea typeface="微软雅黑" panose="020B0503020204020204" pitchFamily="34" charset="-122"/>
            </a:endParaRPr>
          </a:p>
          <a:p>
            <a:pPr>
              <a:lnSpc>
                <a:spcPct val="120000"/>
              </a:lnSpc>
            </a:pPr>
            <a:r>
              <a:rPr lang="en-US" altLang="zh-CN">
                <a:solidFill>
                  <a:srgbClr val="0000FF"/>
                </a:solidFill>
                <a:latin typeface="微软雅黑" panose="020B0503020204020204" pitchFamily="34" charset="-122"/>
                <a:ea typeface="微软雅黑" panose="020B0503020204020204" pitchFamily="34" charset="-122"/>
              </a:rPr>
              <a:t>(4)</a:t>
            </a:r>
            <a:r>
              <a:rPr lang="zh-CN" altLang="en-US">
                <a:solidFill>
                  <a:srgbClr val="0000FF"/>
                </a:solidFill>
                <a:latin typeface="微软雅黑" panose="020B0503020204020204" pitchFamily="34" charset="-122"/>
                <a:ea typeface="微软雅黑" panose="020B0503020204020204" pitchFamily="34" charset="-122"/>
              </a:rPr>
              <a:t>客户端</a:t>
            </a:r>
            <a:r>
              <a:rPr lang="zh-CN" altLang="en-US" dirty="0">
                <a:solidFill>
                  <a:srgbClr val="0000FF"/>
                </a:solidFill>
                <a:latin typeface="微软雅黑" panose="020B0503020204020204" pitchFamily="34" charset="-122"/>
                <a:ea typeface="微软雅黑" panose="020B0503020204020204" pitchFamily="34" charset="-122"/>
              </a:rPr>
              <a:t>不必知道与服务器对象通信、激活或保存服务器对象的机制，也不必知道服务器对象的位置、编程语言、操作系统以及其它非对象接口的系统信息。</a:t>
            </a:r>
            <a:endParaRPr lang="en-US" altLang="zh-CN" dirty="0">
              <a:solidFill>
                <a:srgbClr val="0000FF"/>
              </a:solidFill>
              <a:latin typeface="微软雅黑" panose="020B0503020204020204" pitchFamily="34" charset="-122"/>
              <a:ea typeface="微软雅黑" panose="020B0503020204020204" pitchFamily="34" charset="-122"/>
            </a:endParaRPr>
          </a:p>
          <a:p>
            <a:pPr>
              <a:lnSpc>
                <a:spcPct val="120000"/>
              </a:lnSpc>
            </a:pPr>
            <a:r>
              <a:rPr lang="en-US" altLang="zh-CN">
                <a:solidFill>
                  <a:srgbClr val="0000FF"/>
                </a:solidFill>
                <a:latin typeface="微软雅黑" panose="020B0503020204020204" pitchFamily="34" charset="-122"/>
                <a:ea typeface="微软雅黑" panose="020B0503020204020204" pitchFamily="34" charset="-122"/>
              </a:rPr>
              <a:t>(5)CORBA</a:t>
            </a:r>
            <a:r>
              <a:rPr lang="zh-CN" altLang="en-US" dirty="0">
                <a:solidFill>
                  <a:srgbClr val="0000FF"/>
                </a:solidFill>
                <a:latin typeface="微软雅黑" panose="020B0503020204020204" pitchFamily="34" charset="-122"/>
                <a:ea typeface="微软雅黑" panose="020B0503020204020204" pitchFamily="34" charset="-122"/>
              </a:rPr>
              <a:t>通过使用接口定义语言进行对象建模并采用</a:t>
            </a:r>
            <a:r>
              <a:rPr lang="en-US" altLang="zh-CN" dirty="0">
                <a:solidFill>
                  <a:srgbClr val="0000FF"/>
                </a:solidFill>
                <a:latin typeface="微软雅黑" panose="020B0503020204020204" pitchFamily="34" charset="-122"/>
                <a:ea typeface="微软雅黑" panose="020B0503020204020204" pitchFamily="34" charset="-122"/>
              </a:rPr>
              <a:t>IIOP</a:t>
            </a:r>
            <a:r>
              <a:rPr lang="zh-CN" altLang="en-US" dirty="0">
                <a:solidFill>
                  <a:srgbClr val="0000FF"/>
                </a:solidFill>
                <a:latin typeface="微软雅黑" panose="020B0503020204020204" pitchFamily="34" charset="-122"/>
                <a:ea typeface="微软雅黑" panose="020B0503020204020204" pitchFamily="34" charset="-122"/>
              </a:rPr>
              <a:t>完成客户应用程序和服务应用程序间的通信。</a:t>
            </a:r>
          </a:p>
        </p:txBody>
      </p:sp>
    </p:spTree>
    <p:extLst>
      <p:ext uri="{BB962C8B-B14F-4D97-AF65-F5344CB8AC3E}">
        <p14:creationId xmlns:p14="http://schemas.microsoft.com/office/powerpoint/2010/main" val="161358947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BC0329F-1D12-4196-BDF9-BF2A90EE7602}"/>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E96D0A9B-172C-4198-B1BA-D8531F4DD1C7}"/>
              </a:ext>
            </a:extLst>
          </p:cNvPr>
          <p:cNvSpPr>
            <a:spLocks noGrp="1"/>
          </p:cNvSpPr>
          <p:nvPr>
            <p:ph idx="1"/>
          </p:nvPr>
        </p:nvSpPr>
        <p:spPr/>
        <p:txBody>
          <a:bodyPr>
            <a:normAutofit fontScale="85000" lnSpcReduction="10000"/>
          </a:bodyPr>
          <a:lstStyle/>
          <a:p>
            <a:r>
              <a:rPr lang="zh-CN" altLang="en-US"/>
              <a:t>对象请求代理</a:t>
            </a:r>
            <a:r>
              <a:rPr lang="en-US" altLang="zh-CN"/>
              <a:t>(Object request broker</a:t>
            </a:r>
            <a:r>
              <a:rPr lang="zh-CN" altLang="en-US"/>
              <a:t>，</a:t>
            </a:r>
            <a:r>
              <a:rPr lang="en-US" altLang="zh-CN"/>
              <a:t>ORB)</a:t>
            </a:r>
            <a:r>
              <a:rPr lang="zh-CN" altLang="en-US"/>
              <a:t>是</a:t>
            </a:r>
            <a:r>
              <a:rPr lang="en-US" altLang="zh-CN"/>
              <a:t>COBRA</a:t>
            </a:r>
            <a:r>
              <a:rPr lang="zh-CN" altLang="en-US"/>
              <a:t>的核心组件，相当于连接系统中所有对象的一根“软总线”，定义了异构环境下对象透明地发送请求和接收响应的基本机制，建立了对象直接客户端</a:t>
            </a:r>
            <a:r>
              <a:rPr lang="en-US" altLang="zh-CN"/>
              <a:t>/</a:t>
            </a:r>
            <a:r>
              <a:rPr lang="zh-CN" altLang="en-US"/>
              <a:t>服务器关系的中间件。</a:t>
            </a:r>
            <a:endParaRPr lang="en-US" altLang="zh-CN"/>
          </a:p>
          <a:p>
            <a:r>
              <a:rPr lang="en-US" altLang="zh-CN"/>
              <a:t>ORB</a:t>
            </a:r>
            <a:r>
              <a:rPr lang="zh-CN" altLang="en-US"/>
              <a:t>使得对象可以透明地向其它对象发出请求或接收其它对象的响应，这些对象可以位于本地，也可以位于远程机器。</a:t>
            </a:r>
            <a:r>
              <a:rPr lang="en-US" altLang="zh-CN"/>
              <a:t>ORB</a:t>
            </a:r>
            <a:r>
              <a:rPr lang="zh-CN" altLang="en-US"/>
              <a:t>解释该请求调用，并负责找到可以实现请求的对象、传送参数、调用相应的方法、返回结果等。</a:t>
            </a:r>
            <a:endParaRPr lang="en-US" altLang="zh-CN"/>
          </a:p>
          <a:p>
            <a:r>
              <a:rPr lang="zh-CN" altLang="en-US"/>
              <a:t>与</a:t>
            </a:r>
            <a:r>
              <a:rPr lang="en-US" altLang="zh-CN"/>
              <a:t>RPC</a:t>
            </a:r>
            <a:r>
              <a:rPr lang="zh-CN" altLang="en-US"/>
              <a:t>所支持的单纯的客户端</a:t>
            </a:r>
            <a:r>
              <a:rPr lang="en-US" altLang="zh-CN"/>
              <a:t>/</a:t>
            </a:r>
            <a:r>
              <a:rPr lang="zh-CN" altLang="en-US"/>
              <a:t>服务器结构相比，</a:t>
            </a:r>
            <a:r>
              <a:rPr lang="en-US" altLang="zh-CN"/>
              <a:t>ORB</a:t>
            </a:r>
            <a:r>
              <a:rPr lang="zh-CN" altLang="en-US"/>
              <a:t>可以支持更复杂的结构。</a:t>
            </a:r>
            <a:r>
              <a:rPr lang="en-US" altLang="zh-CN"/>
              <a:t>ORB</a:t>
            </a:r>
            <a:r>
              <a:rPr lang="zh-CN" altLang="en-US"/>
              <a:t>简化了本地和远程对象间的通信，解除了繁琐且易出错的底层工作</a:t>
            </a:r>
            <a:r>
              <a:rPr lang="en-US" altLang="zh-CN"/>
              <a:t>(</a:t>
            </a:r>
            <a:r>
              <a:rPr lang="zh-CN" altLang="en-US"/>
              <a:t>由</a:t>
            </a:r>
            <a:r>
              <a:rPr lang="en-US" altLang="zh-CN"/>
              <a:t>ORB</a:t>
            </a:r>
            <a:r>
              <a:rPr lang="zh-CN" altLang="en-US"/>
              <a:t>提供接口</a:t>
            </a:r>
            <a:r>
              <a:rPr lang="en-US" altLang="zh-CN"/>
              <a:t>)</a:t>
            </a:r>
            <a:r>
              <a:rPr lang="zh-CN" altLang="en-US"/>
              <a:t>，使得在大型分布式环境下的开发工作提高了速度并增加了开发的可靠性。</a:t>
            </a:r>
          </a:p>
        </p:txBody>
      </p:sp>
    </p:spTree>
    <p:extLst>
      <p:ext uri="{BB962C8B-B14F-4D97-AF65-F5344CB8AC3E}">
        <p14:creationId xmlns:p14="http://schemas.microsoft.com/office/powerpoint/2010/main" val="342009717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F622D0B-2122-4FD9-81DC-2CE60C7CC977}"/>
              </a:ext>
            </a:extLst>
          </p:cNvPr>
          <p:cNvSpPr>
            <a:spLocks noGrp="1"/>
          </p:cNvSpPr>
          <p:nvPr>
            <p:ph type="title"/>
          </p:nvPr>
        </p:nvSpPr>
        <p:spPr/>
        <p:txBody>
          <a:bodyPr/>
          <a:lstStyle/>
          <a:p>
            <a:endParaRPr lang="zh-CN" altLang="en-US"/>
          </a:p>
        </p:txBody>
      </p:sp>
      <p:pic>
        <p:nvPicPr>
          <p:cNvPr id="4" name="Picture 2">
            <a:extLst>
              <a:ext uri="{FF2B5EF4-FFF2-40B4-BE49-F238E27FC236}">
                <a16:creationId xmlns:a16="http://schemas.microsoft.com/office/drawing/2014/main" id="{28D19742-D23A-4F35-AA4E-721F95AC513E}"/>
              </a:ext>
            </a:extLst>
          </p:cNvPr>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191344" y="1052736"/>
            <a:ext cx="6482474" cy="51125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a:extLst>
              <a:ext uri="{FF2B5EF4-FFF2-40B4-BE49-F238E27FC236}">
                <a16:creationId xmlns:a16="http://schemas.microsoft.com/office/drawing/2014/main" id="{EC264B48-2059-405B-8977-15657741B318}"/>
              </a:ext>
            </a:extLst>
          </p:cNvPr>
          <p:cNvSpPr txBox="1"/>
          <p:nvPr/>
        </p:nvSpPr>
        <p:spPr>
          <a:xfrm>
            <a:off x="6692450" y="1052736"/>
            <a:ext cx="5328592" cy="4794774"/>
          </a:xfrm>
          <a:prstGeom prst="rect">
            <a:avLst/>
          </a:prstGeom>
          <a:noFill/>
        </p:spPr>
        <p:txBody>
          <a:bodyPr wrap="square" rtlCol="0">
            <a:spAutoFit/>
          </a:bodyPr>
          <a:lstStyle/>
          <a:p>
            <a:pPr>
              <a:lnSpc>
                <a:spcPct val="120000"/>
              </a:lnSpc>
            </a:pPr>
            <a:r>
              <a:rPr lang="zh-CN" altLang="en-US" sz="1600">
                <a:solidFill>
                  <a:srgbClr val="C00000"/>
                </a:solidFill>
                <a:latin typeface="微软雅黑" panose="020B0503020204020204" pitchFamily="34" charset="-122"/>
                <a:ea typeface="微软雅黑" panose="020B0503020204020204" pitchFamily="34" charset="-122"/>
              </a:rPr>
              <a:t>客户端和服务器端的具体调用过程：</a:t>
            </a:r>
          </a:p>
          <a:p>
            <a:pPr>
              <a:lnSpc>
                <a:spcPct val="120000"/>
              </a:lnSpc>
            </a:pPr>
            <a:endParaRPr lang="en-US" altLang="zh-CN" sz="1600">
              <a:solidFill>
                <a:srgbClr val="0000FF"/>
              </a:solidFill>
              <a:latin typeface="微软雅黑" panose="020B0503020204020204" pitchFamily="34" charset="-122"/>
              <a:ea typeface="微软雅黑" panose="020B0503020204020204" pitchFamily="34" charset="-122"/>
            </a:endParaRPr>
          </a:p>
          <a:p>
            <a:pPr>
              <a:lnSpc>
                <a:spcPct val="120000"/>
              </a:lnSpc>
            </a:pPr>
            <a:r>
              <a:rPr lang="zh-CN" altLang="en-US" sz="1600">
                <a:solidFill>
                  <a:srgbClr val="0000FF"/>
                </a:solidFill>
                <a:latin typeface="微软雅黑" panose="020B0503020204020204" pitchFamily="34" charset="-122"/>
                <a:ea typeface="微软雅黑" panose="020B0503020204020204" pitchFamily="34" charset="-122"/>
              </a:rPr>
              <a:t>步骤</a:t>
            </a:r>
            <a:r>
              <a:rPr lang="en-US" altLang="zh-CN" sz="1600" dirty="0">
                <a:solidFill>
                  <a:srgbClr val="0000FF"/>
                </a:solidFill>
                <a:latin typeface="微软雅黑" panose="020B0503020204020204" pitchFamily="34" charset="-122"/>
                <a:ea typeface="微软雅黑" panose="020B0503020204020204" pitchFamily="34" charset="-122"/>
              </a:rPr>
              <a:t>1</a:t>
            </a:r>
            <a:r>
              <a:rPr lang="zh-CN" altLang="en-US" sz="1600" dirty="0">
                <a:solidFill>
                  <a:srgbClr val="0000FF"/>
                </a:solidFill>
                <a:latin typeface="微软雅黑" panose="020B0503020204020204" pitchFamily="34" charset="-122"/>
                <a:ea typeface="微软雅黑" panose="020B0503020204020204" pitchFamily="34" charset="-122"/>
              </a:rPr>
              <a:t>：客户端使用动态</a:t>
            </a:r>
            <a:r>
              <a:rPr lang="zh-CN" altLang="en-US" sz="1600">
                <a:solidFill>
                  <a:srgbClr val="0000FF"/>
                </a:solidFill>
                <a:latin typeface="微软雅黑" panose="020B0503020204020204" pitchFamily="34" charset="-122"/>
                <a:ea typeface="微软雅黑" panose="020B0503020204020204" pitchFamily="34" charset="-122"/>
              </a:rPr>
              <a:t>调用接口</a:t>
            </a:r>
            <a:r>
              <a:rPr lang="en-US" altLang="zh-CN" sz="1600">
                <a:solidFill>
                  <a:srgbClr val="0000FF"/>
                </a:solidFill>
                <a:latin typeface="微软雅黑" panose="020B0503020204020204" pitchFamily="34" charset="-122"/>
                <a:ea typeface="微软雅黑" panose="020B0503020204020204" pitchFamily="34" charset="-122"/>
              </a:rPr>
              <a:t>(dynamic </a:t>
            </a:r>
            <a:r>
              <a:rPr lang="en-US" altLang="zh-CN" sz="1600" dirty="0">
                <a:solidFill>
                  <a:srgbClr val="0000FF"/>
                </a:solidFill>
                <a:latin typeface="微软雅黑" panose="020B0503020204020204" pitchFamily="34" charset="-122"/>
                <a:ea typeface="微软雅黑" panose="020B0503020204020204" pitchFamily="34" charset="-122"/>
              </a:rPr>
              <a:t>invocation Interface</a:t>
            </a:r>
            <a:r>
              <a:rPr lang="zh-CN" altLang="en-US" sz="1600">
                <a:solidFill>
                  <a:srgbClr val="0000FF"/>
                </a:solidFill>
                <a:latin typeface="微软雅黑" panose="020B0503020204020204" pitchFamily="34" charset="-122"/>
                <a:ea typeface="微软雅黑" panose="020B0503020204020204" pitchFamily="34" charset="-122"/>
              </a:rPr>
              <a:t>，</a:t>
            </a:r>
            <a:r>
              <a:rPr lang="en-US" altLang="zh-CN" sz="1600">
                <a:solidFill>
                  <a:srgbClr val="0000FF"/>
                </a:solidFill>
                <a:latin typeface="微软雅黑" panose="020B0503020204020204" pitchFamily="34" charset="-122"/>
                <a:ea typeface="微软雅黑" panose="020B0503020204020204" pitchFamily="34" charset="-122"/>
              </a:rPr>
              <a:t>DII)</a:t>
            </a:r>
            <a:r>
              <a:rPr lang="zh-CN" altLang="en-US" sz="1600">
                <a:solidFill>
                  <a:srgbClr val="0000FF"/>
                </a:solidFill>
                <a:latin typeface="微软雅黑" panose="020B0503020204020204" pitchFamily="34" charset="-122"/>
                <a:ea typeface="微软雅黑" panose="020B0503020204020204" pitchFamily="34" charset="-122"/>
              </a:rPr>
              <a:t>或</a:t>
            </a:r>
            <a:r>
              <a:rPr lang="en-US" altLang="zh-CN" sz="1600" dirty="0">
                <a:solidFill>
                  <a:srgbClr val="0000FF"/>
                </a:solidFill>
                <a:latin typeface="微软雅黑" panose="020B0503020204020204" pitchFamily="34" charset="-122"/>
                <a:ea typeface="微软雅黑" panose="020B0503020204020204" pitchFamily="34" charset="-122"/>
              </a:rPr>
              <a:t>IDL</a:t>
            </a:r>
            <a:r>
              <a:rPr lang="zh-CN" altLang="en-US" sz="1600" dirty="0">
                <a:solidFill>
                  <a:srgbClr val="0000FF"/>
                </a:solidFill>
                <a:latin typeface="微软雅黑" panose="020B0503020204020204" pitchFamily="34" charset="-122"/>
                <a:ea typeface="微软雅黑" panose="020B0503020204020204" pitchFamily="34" charset="-122"/>
              </a:rPr>
              <a:t>存根来发出请求，将请求传送给与相应进程链接的</a:t>
            </a:r>
            <a:r>
              <a:rPr lang="en-US" altLang="zh-CN" sz="1600" dirty="0">
                <a:solidFill>
                  <a:srgbClr val="0000FF"/>
                </a:solidFill>
                <a:latin typeface="微软雅黑" panose="020B0503020204020204" pitchFamily="34" charset="-122"/>
                <a:ea typeface="微软雅黑" panose="020B0503020204020204" pitchFamily="34" charset="-122"/>
              </a:rPr>
              <a:t>ORB</a:t>
            </a:r>
            <a:r>
              <a:rPr lang="zh-CN" altLang="en-US" sz="1600">
                <a:solidFill>
                  <a:srgbClr val="0000FF"/>
                </a:solidFill>
                <a:latin typeface="微软雅黑" panose="020B0503020204020204" pitchFamily="34" charset="-122"/>
                <a:ea typeface="微软雅黑" panose="020B0503020204020204" pitchFamily="34" charset="-122"/>
              </a:rPr>
              <a:t>内核。</a:t>
            </a:r>
            <a:endParaRPr lang="en-US" altLang="zh-CN" sz="1600">
              <a:solidFill>
                <a:srgbClr val="0000FF"/>
              </a:solidFill>
              <a:latin typeface="微软雅黑" panose="020B0503020204020204" pitchFamily="34" charset="-122"/>
              <a:ea typeface="微软雅黑" panose="020B0503020204020204" pitchFamily="34" charset="-122"/>
            </a:endParaRPr>
          </a:p>
          <a:p>
            <a:pPr>
              <a:lnSpc>
                <a:spcPct val="120000"/>
              </a:lnSpc>
            </a:pPr>
            <a:endParaRPr lang="en-US" altLang="zh-CN" sz="1600" dirty="0">
              <a:solidFill>
                <a:srgbClr val="0000FF"/>
              </a:solidFill>
              <a:latin typeface="微软雅黑" panose="020B0503020204020204" pitchFamily="34" charset="-122"/>
              <a:ea typeface="微软雅黑" panose="020B0503020204020204" pitchFamily="34" charset="-122"/>
            </a:endParaRPr>
          </a:p>
          <a:p>
            <a:pPr>
              <a:lnSpc>
                <a:spcPct val="120000"/>
              </a:lnSpc>
            </a:pPr>
            <a:r>
              <a:rPr lang="zh-CN" altLang="en-US" sz="1600" dirty="0">
                <a:solidFill>
                  <a:srgbClr val="0000FF"/>
                </a:solidFill>
                <a:latin typeface="微软雅黑" panose="020B0503020204020204" pitchFamily="34" charset="-122"/>
                <a:ea typeface="微软雅黑" panose="020B0503020204020204" pitchFamily="34" charset="-122"/>
              </a:rPr>
              <a:t>步骤</a:t>
            </a:r>
            <a:r>
              <a:rPr lang="en-US" altLang="zh-CN" sz="1600" dirty="0">
                <a:solidFill>
                  <a:srgbClr val="0000FF"/>
                </a:solidFill>
                <a:latin typeface="微软雅黑" panose="020B0503020204020204" pitchFamily="34" charset="-122"/>
                <a:ea typeface="微软雅黑" panose="020B0503020204020204" pitchFamily="34" charset="-122"/>
              </a:rPr>
              <a:t>2</a:t>
            </a:r>
            <a:r>
              <a:rPr lang="zh-CN" altLang="en-US" sz="1600" dirty="0">
                <a:solidFill>
                  <a:srgbClr val="0000FF"/>
                </a:solidFill>
                <a:latin typeface="微软雅黑" panose="020B0503020204020204" pitchFamily="34" charset="-122"/>
                <a:ea typeface="微软雅黑" panose="020B0503020204020204" pitchFamily="34" charset="-122"/>
              </a:rPr>
              <a:t>：客户端</a:t>
            </a:r>
            <a:r>
              <a:rPr lang="en-US" altLang="zh-CN" sz="1600" dirty="0">
                <a:solidFill>
                  <a:srgbClr val="0000FF"/>
                </a:solidFill>
                <a:latin typeface="微软雅黑" panose="020B0503020204020204" pitchFamily="34" charset="-122"/>
                <a:ea typeface="微软雅黑" panose="020B0503020204020204" pitchFamily="34" charset="-122"/>
              </a:rPr>
              <a:t>ORB</a:t>
            </a:r>
            <a:r>
              <a:rPr lang="zh-CN" altLang="en-US" sz="1600" dirty="0">
                <a:solidFill>
                  <a:srgbClr val="0000FF"/>
                </a:solidFill>
                <a:latin typeface="微软雅黑" panose="020B0503020204020204" pitchFamily="34" charset="-122"/>
                <a:ea typeface="微软雅黑" panose="020B0503020204020204" pitchFamily="34" charset="-122"/>
              </a:rPr>
              <a:t>内核通过网络传送给与服务器应用程序相链接的服务器</a:t>
            </a:r>
            <a:r>
              <a:rPr lang="en-US" altLang="zh-CN" sz="1600" dirty="0">
                <a:solidFill>
                  <a:srgbClr val="0000FF"/>
                </a:solidFill>
                <a:latin typeface="微软雅黑" panose="020B0503020204020204" pitchFamily="34" charset="-122"/>
                <a:ea typeface="微软雅黑" panose="020B0503020204020204" pitchFamily="34" charset="-122"/>
              </a:rPr>
              <a:t>ORB</a:t>
            </a:r>
            <a:r>
              <a:rPr lang="zh-CN" altLang="en-US" sz="1600">
                <a:solidFill>
                  <a:srgbClr val="0000FF"/>
                </a:solidFill>
                <a:latin typeface="微软雅黑" panose="020B0503020204020204" pitchFamily="34" charset="-122"/>
                <a:ea typeface="微软雅黑" panose="020B0503020204020204" pitchFamily="34" charset="-122"/>
              </a:rPr>
              <a:t>内核。</a:t>
            </a:r>
            <a:endParaRPr lang="en-US" altLang="zh-CN" sz="1600">
              <a:solidFill>
                <a:srgbClr val="0000FF"/>
              </a:solidFill>
              <a:latin typeface="微软雅黑" panose="020B0503020204020204" pitchFamily="34" charset="-122"/>
              <a:ea typeface="微软雅黑" panose="020B0503020204020204" pitchFamily="34" charset="-122"/>
            </a:endParaRPr>
          </a:p>
          <a:p>
            <a:pPr>
              <a:lnSpc>
                <a:spcPct val="120000"/>
              </a:lnSpc>
            </a:pPr>
            <a:endParaRPr lang="en-US" altLang="zh-CN" sz="1600" dirty="0">
              <a:solidFill>
                <a:srgbClr val="0000FF"/>
              </a:solidFill>
              <a:latin typeface="微软雅黑" panose="020B0503020204020204" pitchFamily="34" charset="-122"/>
              <a:ea typeface="微软雅黑" panose="020B0503020204020204" pitchFamily="34" charset="-122"/>
            </a:endParaRPr>
          </a:p>
          <a:p>
            <a:pPr>
              <a:lnSpc>
                <a:spcPct val="120000"/>
              </a:lnSpc>
            </a:pPr>
            <a:r>
              <a:rPr lang="zh-CN" altLang="en-US" sz="1600" dirty="0">
                <a:solidFill>
                  <a:srgbClr val="0000FF"/>
                </a:solidFill>
                <a:latin typeface="微软雅黑" panose="020B0503020204020204" pitchFamily="34" charset="-122"/>
                <a:ea typeface="微软雅黑" panose="020B0503020204020204" pitchFamily="34" charset="-122"/>
              </a:rPr>
              <a:t>步骤</a:t>
            </a:r>
            <a:r>
              <a:rPr lang="en-US" altLang="zh-CN" sz="1600" dirty="0">
                <a:solidFill>
                  <a:srgbClr val="0000FF"/>
                </a:solidFill>
                <a:latin typeface="微软雅黑" panose="020B0503020204020204" pitchFamily="34" charset="-122"/>
                <a:ea typeface="微软雅黑" panose="020B0503020204020204" pitchFamily="34" charset="-122"/>
              </a:rPr>
              <a:t>3</a:t>
            </a:r>
            <a:r>
              <a:rPr lang="zh-CN" altLang="en-US" sz="1600" dirty="0">
                <a:solidFill>
                  <a:srgbClr val="0000FF"/>
                </a:solidFill>
                <a:latin typeface="微软雅黑" panose="020B0503020204020204" pitchFamily="34" charset="-122"/>
                <a:ea typeface="微软雅黑" panose="020B0503020204020204" pitchFamily="34" charset="-122"/>
              </a:rPr>
              <a:t>：服务器</a:t>
            </a:r>
            <a:r>
              <a:rPr lang="en-US" altLang="zh-CN" sz="1600" dirty="0">
                <a:solidFill>
                  <a:srgbClr val="0000FF"/>
                </a:solidFill>
                <a:latin typeface="微软雅黑" panose="020B0503020204020204" pitchFamily="34" charset="-122"/>
                <a:ea typeface="微软雅黑" panose="020B0503020204020204" pitchFamily="34" charset="-122"/>
              </a:rPr>
              <a:t>ORB</a:t>
            </a:r>
            <a:r>
              <a:rPr lang="zh-CN" altLang="en-US" sz="1600" dirty="0">
                <a:solidFill>
                  <a:srgbClr val="0000FF"/>
                </a:solidFill>
                <a:latin typeface="微软雅黑" panose="020B0503020204020204" pitchFamily="34" charset="-122"/>
                <a:ea typeface="微软雅黑" panose="020B0503020204020204" pitchFamily="34" charset="-122"/>
              </a:rPr>
              <a:t>内核将这些请求分配给对象适配器，再由对象适配器产生目标</a:t>
            </a:r>
            <a:r>
              <a:rPr lang="zh-CN" altLang="en-US" sz="1600">
                <a:solidFill>
                  <a:srgbClr val="0000FF"/>
                </a:solidFill>
                <a:latin typeface="微软雅黑" panose="020B0503020204020204" pitchFamily="34" charset="-122"/>
                <a:ea typeface="微软雅黑" panose="020B0503020204020204" pitchFamily="34" charset="-122"/>
              </a:rPr>
              <a:t>对象。</a:t>
            </a:r>
            <a:endParaRPr lang="en-US" altLang="zh-CN" sz="1600">
              <a:solidFill>
                <a:srgbClr val="0000FF"/>
              </a:solidFill>
              <a:latin typeface="微软雅黑" panose="020B0503020204020204" pitchFamily="34" charset="-122"/>
              <a:ea typeface="微软雅黑" panose="020B0503020204020204" pitchFamily="34" charset="-122"/>
            </a:endParaRPr>
          </a:p>
          <a:p>
            <a:pPr>
              <a:lnSpc>
                <a:spcPct val="120000"/>
              </a:lnSpc>
            </a:pPr>
            <a:endParaRPr lang="en-US" altLang="zh-CN" sz="1600" dirty="0">
              <a:solidFill>
                <a:srgbClr val="0000FF"/>
              </a:solidFill>
              <a:latin typeface="微软雅黑" panose="020B0503020204020204" pitchFamily="34" charset="-122"/>
              <a:ea typeface="微软雅黑" panose="020B0503020204020204" pitchFamily="34" charset="-122"/>
            </a:endParaRPr>
          </a:p>
          <a:p>
            <a:pPr>
              <a:lnSpc>
                <a:spcPct val="120000"/>
              </a:lnSpc>
            </a:pPr>
            <a:r>
              <a:rPr lang="zh-CN" altLang="en-US" sz="1600" dirty="0">
                <a:solidFill>
                  <a:srgbClr val="0000FF"/>
                </a:solidFill>
                <a:latin typeface="微软雅黑" panose="020B0503020204020204" pitchFamily="34" charset="-122"/>
                <a:ea typeface="微软雅黑" panose="020B0503020204020204" pitchFamily="34" charset="-122"/>
              </a:rPr>
              <a:t>步骤</a:t>
            </a:r>
            <a:r>
              <a:rPr lang="en-US" altLang="zh-CN" sz="1600" dirty="0">
                <a:solidFill>
                  <a:srgbClr val="0000FF"/>
                </a:solidFill>
                <a:latin typeface="微软雅黑" panose="020B0503020204020204" pitchFamily="34" charset="-122"/>
                <a:ea typeface="微软雅黑" panose="020B0503020204020204" pitchFamily="34" charset="-122"/>
              </a:rPr>
              <a:t>4</a:t>
            </a:r>
            <a:r>
              <a:rPr lang="zh-CN" altLang="en-US" sz="1600" dirty="0">
                <a:solidFill>
                  <a:srgbClr val="0000FF"/>
                </a:solidFill>
                <a:latin typeface="微软雅黑" panose="020B0503020204020204" pitchFamily="34" charset="-122"/>
                <a:ea typeface="微软雅黑" panose="020B0503020204020204" pitchFamily="34" charset="-122"/>
              </a:rPr>
              <a:t>：对象适配器进一步将请求分配给实现目标对象的伺服</a:t>
            </a:r>
            <a:r>
              <a:rPr lang="zh-CN" altLang="en-US" sz="1600">
                <a:solidFill>
                  <a:srgbClr val="0000FF"/>
                </a:solidFill>
                <a:latin typeface="微软雅黑" panose="020B0503020204020204" pitchFamily="34" charset="-122"/>
                <a:ea typeface="微软雅黑" panose="020B0503020204020204" pitchFamily="34" charset="-122"/>
              </a:rPr>
              <a:t>程序。</a:t>
            </a:r>
            <a:endParaRPr lang="en-US" altLang="zh-CN" sz="1600">
              <a:solidFill>
                <a:srgbClr val="0000FF"/>
              </a:solidFill>
              <a:latin typeface="微软雅黑" panose="020B0503020204020204" pitchFamily="34" charset="-122"/>
              <a:ea typeface="微软雅黑" panose="020B0503020204020204" pitchFamily="34" charset="-122"/>
            </a:endParaRPr>
          </a:p>
          <a:p>
            <a:pPr>
              <a:lnSpc>
                <a:spcPct val="120000"/>
              </a:lnSpc>
            </a:pPr>
            <a:endParaRPr lang="en-US" altLang="zh-CN" sz="1600" dirty="0">
              <a:solidFill>
                <a:srgbClr val="0000FF"/>
              </a:solidFill>
              <a:latin typeface="微软雅黑" panose="020B0503020204020204" pitchFamily="34" charset="-122"/>
              <a:ea typeface="微软雅黑" panose="020B0503020204020204" pitchFamily="34" charset="-122"/>
            </a:endParaRPr>
          </a:p>
          <a:p>
            <a:pPr>
              <a:lnSpc>
                <a:spcPct val="120000"/>
              </a:lnSpc>
            </a:pPr>
            <a:r>
              <a:rPr lang="zh-CN" altLang="en-US" sz="1600" dirty="0">
                <a:solidFill>
                  <a:srgbClr val="0000FF"/>
                </a:solidFill>
                <a:latin typeface="微软雅黑" panose="020B0503020204020204" pitchFamily="34" charset="-122"/>
                <a:ea typeface="微软雅黑" panose="020B0503020204020204" pitchFamily="34" charset="-122"/>
              </a:rPr>
              <a:t>步骤</a:t>
            </a:r>
            <a:r>
              <a:rPr lang="en-US" altLang="zh-CN" sz="1600" dirty="0">
                <a:solidFill>
                  <a:srgbClr val="0000FF"/>
                </a:solidFill>
                <a:latin typeface="微软雅黑" panose="020B0503020204020204" pitchFamily="34" charset="-122"/>
                <a:ea typeface="微软雅黑" panose="020B0503020204020204" pitchFamily="34" charset="-122"/>
              </a:rPr>
              <a:t>5</a:t>
            </a:r>
            <a:r>
              <a:rPr lang="zh-CN" altLang="en-US" sz="1600" dirty="0">
                <a:solidFill>
                  <a:srgbClr val="0000FF"/>
                </a:solidFill>
                <a:latin typeface="微软雅黑" panose="020B0503020204020204" pitchFamily="34" charset="-122"/>
                <a:ea typeface="微软雅黑" panose="020B0503020204020204" pitchFamily="34" charset="-122"/>
              </a:rPr>
              <a:t>：伺服程序执行请求后，返回结果给客户应用程序。</a:t>
            </a:r>
          </a:p>
        </p:txBody>
      </p:sp>
    </p:spTree>
    <p:extLst>
      <p:ext uri="{BB962C8B-B14F-4D97-AF65-F5344CB8AC3E}">
        <p14:creationId xmlns:p14="http://schemas.microsoft.com/office/powerpoint/2010/main" val="14780400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2.4 </a:t>
            </a:r>
            <a:r>
              <a:rPr lang="zh-CN" altLang="en-US" dirty="0"/>
              <a:t>分布式</a:t>
            </a:r>
            <a:r>
              <a:rPr lang="zh-CN" altLang="en-US"/>
              <a:t>组件对象模型</a:t>
            </a:r>
            <a:r>
              <a:rPr lang="en-US" altLang="zh-CN"/>
              <a:t>(DCOM)</a:t>
            </a:r>
            <a:endParaRPr lang="zh-CN" altLang="en-US" dirty="0"/>
          </a:p>
        </p:txBody>
      </p:sp>
      <p:sp>
        <p:nvSpPr>
          <p:cNvPr id="3" name="内容占位符 2"/>
          <p:cNvSpPr>
            <a:spLocks noGrp="1"/>
          </p:cNvSpPr>
          <p:nvPr>
            <p:ph idx="1"/>
          </p:nvPr>
        </p:nvSpPr>
        <p:spPr/>
        <p:txBody>
          <a:bodyPr>
            <a:normAutofit fontScale="92500" lnSpcReduction="10000"/>
          </a:bodyPr>
          <a:lstStyle/>
          <a:p>
            <a:r>
              <a:rPr lang="en-US" altLang="zh-CN" dirty="0"/>
              <a:t>DCOM</a:t>
            </a:r>
            <a:r>
              <a:rPr lang="zh-CN" altLang="en-US" dirty="0"/>
              <a:t>是微软与其它厂商合作提出的一种分布式组件对象模型，是</a:t>
            </a:r>
            <a:r>
              <a:rPr lang="en-US" altLang="zh-CN" dirty="0"/>
              <a:t>COM</a:t>
            </a:r>
            <a:r>
              <a:rPr lang="zh-CN" altLang="en-US" dirty="0"/>
              <a:t>在分布计算方面的发展，为分布在网络上不同节点的两个</a:t>
            </a:r>
            <a:r>
              <a:rPr lang="en-US" altLang="zh-CN" dirty="0"/>
              <a:t>COM</a:t>
            </a:r>
            <a:r>
              <a:rPr lang="zh-CN" altLang="en-US" dirty="0"/>
              <a:t>组件提供了互操作的基础结构。</a:t>
            </a:r>
            <a:r>
              <a:rPr lang="en-US" altLang="zh-CN" dirty="0"/>
              <a:t>COM</a:t>
            </a:r>
            <a:r>
              <a:rPr lang="zh-CN" altLang="en-US" dirty="0"/>
              <a:t>主要定义了在一台计算机上</a:t>
            </a:r>
            <a:r>
              <a:rPr lang="en-US" altLang="zh-CN" dirty="0"/>
              <a:t>COM</a:t>
            </a:r>
            <a:r>
              <a:rPr lang="zh-CN" altLang="en-US" dirty="0"/>
              <a:t>组件、客户之间的通信和相互协作的规范，</a:t>
            </a:r>
            <a:r>
              <a:rPr lang="en-US" altLang="zh-CN" dirty="0"/>
              <a:t>DCOM</a:t>
            </a:r>
            <a:r>
              <a:rPr lang="zh-CN" altLang="en-US" dirty="0"/>
              <a:t>则提供了一种应用程序级的面向对象的远程调用协议。</a:t>
            </a:r>
            <a:endParaRPr lang="en-US" altLang="zh-CN" dirty="0"/>
          </a:p>
          <a:p>
            <a:r>
              <a:rPr lang="en-US" altLang="zh-CN" dirty="0"/>
              <a:t>COM</a:t>
            </a:r>
            <a:r>
              <a:rPr lang="zh-CN" altLang="en-US" dirty="0"/>
              <a:t>与</a:t>
            </a:r>
            <a:r>
              <a:rPr lang="en-US" altLang="zh-CN" dirty="0"/>
              <a:t>DCOM</a:t>
            </a:r>
            <a:r>
              <a:rPr lang="zh-CN" altLang="en-US" dirty="0"/>
              <a:t>的最大区别：</a:t>
            </a:r>
            <a:r>
              <a:rPr lang="en-US" altLang="zh-CN" dirty="0"/>
              <a:t>COM</a:t>
            </a:r>
            <a:r>
              <a:rPr lang="zh-CN" altLang="en-US" dirty="0"/>
              <a:t>组件运行在单机上，</a:t>
            </a:r>
            <a:r>
              <a:rPr lang="en-US" altLang="zh-CN" dirty="0"/>
              <a:t>DCOM</a:t>
            </a:r>
            <a:r>
              <a:rPr lang="zh-CN" altLang="en-US" dirty="0"/>
              <a:t>组件则扩大到整个网络环境</a:t>
            </a:r>
            <a:r>
              <a:rPr lang="en-US" altLang="zh-CN" dirty="0"/>
              <a:t>-</a:t>
            </a:r>
            <a:r>
              <a:rPr lang="zh-CN" altLang="en-US" dirty="0"/>
              <a:t>包括局域网、广域网和</a:t>
            </a:r>
            <a:r>
              <a:rPr lang="en-US" altLang="zh-CN" dirty="0"/>
              <a:t>Internet</a:t>
            </a:r>
            <a:r>
              <a:rPr lang="zh-CN" altLang="en-US" dirty="0"/>
              <a:t>。</a:t>
            </a:r>
            <a:endParaRPr lang="en-US" altLang="zh-CN" dirty="0"/>
          </a:p>
          <a:p>
            <a:r>
              <a:rPr lang="en-US" altLang="zh-CN" dirty="0"/>
              <a:t>DCOM</a:t>
            </a:r>
            <a:r>
              <a:rPr lang="zh-CN" altLang="en-US" dirty="0"/>
              <a:t>不仅继承了</a:t>
            </a:r>
            <a:r>
              <a:rPr lang="en-US" altLang="zh-CN" dirty="0"/>
              <a:t>COM</a:t>
            </a:r>
            <a:r>
              <a:rPr lang="zh-CN" altLang="en-US" dirty="0"/>
              <a:t>的特性，还针对分布式计算环境提供了新特性，如可配置性、协议无关性、网络安全性等。</a:t>
            </a:r>
          </a:p>
        </p:txBody>
      </p:sp>
    </p:spTree>
    <p:extLst>
      <p:ext uri="{BB962C8B-B14F-4D97-AF65-F5344CB8AC3E}">
        <p14:creationId xmlns:p14="http://schemas.microsoft.com/office/powerpoint/2010/main" val="174031300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FB3D1D-40DD-4498-8018-BCB8DE4E620E}"/>
              </a:ext>
            </a:extLst>
          </p:cNvPr>
          <p:cNvSpPr>
            <a:spLocks noGrp="1"/>
          </p:cNvSpPr>
          <p:nvPr>
            <p:ph type="title"/>
          </p:nvPr>
        </p:nvSpPr>
        <p:spPr/>
        <p:txBody>
          <a:bodyPr/>
          <a:lstStyle/>
          <a:p>
            <a:endParaRPr lang="zh-CN" altLang="en-US"/>
          </a:p>
        </p:txBody>
      </p:sp>
      <p:pic>
        <p:nvPicPr>
          <p:cNvPr id="4" name="Picture 2">
            <a:extLst>
              <a:ext uri="{FF2B5EF4-FFF2-40B4-BE49-F238E27FC236}">
                <a16:creationId xmlns:a16="http://schemas.microsoft.com/office/drawing/2014/main" id="{521126BC-DB27-47B4-A84A-275A907D88EA}"/>
              </a:ext>
            </a:extLst>
          </p:cNvPr>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1631504" y="721272"/>
            <a:ext cx="8352928" cy="31780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a:extLst>
              <a:ext uri="{FF2B5EF4-FFF2-40B4-BE49-F238E27FC236}">
                <a16:creationId xmlns:a16="http://schemas.microsoft.com/office/drawing/2014/main" id="{37A0F780-7E27-436C-AD4B-D1E897006993}"/>
              </a:ext>
            </a:extLst>
          </p:cNvPr>
          <p:cNvSpPr txBox="1"/>
          <p:nvPr/>
        </p:nvSpPr>
        <p:spPr>
          <a:xfrm>
            <a:off x="371364" y="3927941"/>
            <a:ext cx="11449272" cy="2800767"/>
          </a:xfrm>
          <a:prstGeom prst="rect">
            <a:avLst/>
          </a:prstGeom>
          <a:noFill/>
        </p:spPr>
        <p:txBody>
          <a:bodyPr wrap="square" rtlCol="0">
            <a:spAutoFit/>
          </a:bodyPr>
          <a:lstStyle/>
          <a:p>
            <a:r>
              <a:rPr lang="en-US" altLang="zh-CN" sz="1600">
                <a:solidFill>
                  <a:srgbClr val="0000FF"/>
                </a:solidFill>
              </a:rPr>
              <a:t>(1)</a:t>
            </a:r>
            <a:r>
              <a:rPr lang="zh-CN" altLang="en-US" sz="1600">
                <a:solidFill>
                  <a:srgbClr val="0000FF"/>
                </a:solidFill>
              </a:rPr>
              <a:t>当</a:t>
            </a:r>
            <a:r>
              <a:rPr lang="zh-CN" altLang="en-US" sz="1600" dirty="0">
                <a:solidFill>
                  <a:srgbClr val="0000FF"/>
                </a:solidFill>
              </a:rPr>
              <a:t>客户端程序要访问处于另一机器上的</a:t>
            </a:r>
            <a:r>
              <a:rPr lang="en-US" altLang="zh-CN" sz="1600" dirty="0">
                <a:solidFill>
                  <a:srgbClr val="0000FF"/>
                </a:solidFill>
              </a:rPr>
              <a:t>COM</a:t>
            </a:r>
            <a:r>
              <a:rPr lang="zh-CN" altLang="en-US" sz="1600" dirty="0">
                <a:solidFill>
                  <a:srgbClr val="0000FF"/>
                </a:solidFill>
              </a:rPr>
              <a:t>对象时，客户端的接口代理会拦截此调用。代理的任务</a:t>
            </a:r>
            <a:r>
              <a:rPr lang="zh-CN" altLang="en-US" sz="1600">
                <a:solidFill>
                  <a:srgbClr val="0000FF"/>
                </a:solidFill>
              </a:rPr>
              <a:t>是编排</a:t>
            </a:r>
            <a:r>
              <a:rPr lang="en-US" altLang="zh-CN" sz="1600">
                <a:solidFill>
                  <a:srgbClr val="0000FF"/>
                </a:solidFill>
              </a:rPr>
              <a:t>(Marshaling)</a:t>
            </a:r>
            <a:r>
              <a:rPr lang="zh-CN" altLang="en-US" sz="1600">
                <a:solidFill>
                  <a:srgbClr val="0000FF"/>
                </a:solidFill>
              </a:rPr>
              <a:t>有用</a:t>
            </a:r>
            <a:r>
              <a:rPr lang="zh-CN" altLang="en-US" sz="1600" dirty="0">
                <a:solidFill>
                  <a:srgbClr val="0000FF"/>
                </a:solidFill>
              </a:rPr>
              <a:t>的数据、参数等，即在不同体系结构的计算机间将方法调用参数打包、转换数据结构。</a:t>
            </a:r>
            <a:endParaRPr lang="en-US" altLang="zh-CN" sz="1600" dirty="0">
              <a:solidFill>
                <a:srgbClr val="0000FF"/>
              </a:solidFill>
            </a:endParaRPr>
          </a:p>
          <a:p>
            <a:r>
              <a:rPr lang="en-US" altLang="zh-CN" sz="1600">
                <a:solidFill>
                  <a:srgbClr val="0000FF"/>
                </a:solidFill>
              </a:rPr>
              <a:t>(2)COM</a:t>
            </a:r>
            <a:r>
              <a:rPr lang="zh-CN" altLang="en-US" sz="1600" dirty="0">
                <a:solidFill>
                  <a:srgbClr val="0000FF"/>
                </a:solidFill>
              </a:rPr>
              <a:t>运行库向客户和组件提供了面向对象的服务，并且使用</a:t>
            </a:r>
            <a:r>
              <a:rPr lang="en-US" altLang="zh-CN" sz="1600" dirty="0">
                <a:solidFill>
                  <a:srgbClr val="0000FF"/>
                </a:solidFill>
              </a:rPr>
              <a:t>RPC</a:t>
            </a:r>
            <a:r>
              <a:rPr lang="zh-CN" altLang="en-US" sz="1600" dirty="0">
                <a:solidFill>
                  <a:srgbClr val="0000FF"/>
                </a:solidFill>
              </a:rPr>
              <a:t>和安全机制产生符合</a:t>
            </a:r>
            <a:r>
              <a:rPr lang="en-US" altLang="zh-CN" sz="1600" dirty="0">
                <a:solidFill>
                  <a:srgbClr val="0000FF"/>
                </a:solidFill>
              </a:rPr>
              <a:t>DCOM</a:t>
            </a:r>
            <a:r>
              <a:rPr lang="zh-CN" altLang="en-US" sz="1600" dirty="0">
                <a:solidFill>
                  <a:srgbClr val="0000FF"/>
                </a:solidFill>
              </a:rPr>
              <a:t>传输协议标准的标准网络包。</a:t>
            </a:r>
            <a:r>
              <a:rPr lang="en-US" altLang="zh-CN" sz="1600" dirty="0">
                <a:solidFill>
                  <a:srgbClr val="0000FF"/>
                </a:solidFill>
              </a:rPr>
              <a:t>DCE RPC</a:t>
            </a:r>
            <a:r>
              <a:rPr lang="zh-CN" altLang="en-US" sz="1600" dirty="0">
                <a:solidFill>
                  <a:srgbClr val="0000FF"/>
                </a:solidFill>
              </a:rPr>
              <a:t>定义了经过证实是有效的标准来将存储器中的数据结构和参数变换为网络包。它的网络数据</a:t>
            </a:r>
            <a:r>
              <a:rPr lang="zh-CN" altLang="en-US" sz="1600">
                <a:solidFill>
                  <a:srgbClr val="0000FF"/>
                </a:solidFill>
              </a:rPr>
              <a:t>表示标准</a:t>
            </a:r>
            <a:r>
              <a:rPr lang="en-US" altLang="zh-CN" sz="1600">
                <a:solidFill>
                  <a:srgbClr val="0000FF"/>
                </a:solidFill>
              </a:rPr>
              <a:t>(NDR)</a:t>
            </a:r>
            <a:r>
              <a:rPr lang="zh-CN" altLang="en-US" sz="1600">
                <a:solidFill>
                  <a:srgbClr val="0000FF"/>
                </a:solidFill>
              </a:rPr>
              <a:t>是</a:t>
            </a:r>
            <a:r>
              <a:rPr lang="zh-CN" altLang="en-US" sz="1600" dirty="0">
                <a:solidFill>
                  <a:srgbClr val="0000FF"/>
                </a:solidFill>
              </a:rPr>
              <a:t>与平台无关的，且提供了一套丰富的可用数据类型。</a:t>
            </a:r>
            <a:endParaRPr lang="en-US" altLang="zh-CN" sz="1600" dirty="0">
              <a:solidFill>
                <a:srgbClr val="0000FF"/>
              </a:solidFill>
            </a:endParaRPr>
          </a:p>
          <a:p>
            <a:r>
              <a:rPr lang="en-US" altLang="zh-CN" sz="1600">
                <a:solidFill>
                  <a:srgbClr val="0000FF"/>
                </a:solidFill>
              </a:rPr>
              <a:t>(3)</a:t>
            </a:r>
            <a:r>
              <a:rPr lang="zh-CN" altLang="en-US" sz="1600">
                <a:solidFill>
                  <a:srgbClr val="0000FF"/>
                </a:solidFill>
              </a:rPr>
              <a:t>服务器</a:t>
            </a:r>
            <a:r>
              <a:rPr lang="zh-CN" altLang="en-US" sz="1600" dirty="0">
                <a:solidFill>
                  <a:srgbClr val="0000FF"/>
                </a:solidFill>
              </a:rPr>
              <a:t>端的接口存根接收到网络传输过来的原始缓冲后，会把缓冲反编排成可以在目标对象里调用实际接口方法的格式，通过接口所对应的虚拟表可找到接口实现的地址，这样便可执行方法的</a:t>
            </a:r>
            <a:r>
              <a:rPr lang="zh-CN" altLang="en-US" sz="1600">
                <a:solidFill>
                  <a:srgbClr val="0000FF"/>
                </a:solidFill>
              </a:rPr>
              <a:t>操作。</a:t>
            </a:r>
            <a:endParaRPr lang="en-US" altLang="zh-CN" sz="1600">
              <a:solidFill>
                <a:srgbClr val="0000FF"/>
              </a:solidFill>
            </a:endParaRPr>
          </a:p>
          <a:p>
            <a:r>
              <a:rPr lang="zh-CN" altLang="en-US" sz="1600">
                <a:solidFill>
                  <a:srgbClr val="0000FF"/>
                </a:solidFill>
              </a:rPr>
              <a:t>若有结果要返回，则当调用返回到接口存根时，此接口将返回值汇集成一个原始缓冲，再把缓冲通过网络发回给客户端接口代理。接口代理接收到原始缓冲后，进行反汇集处理，转换成客户程序可识别的数据格式。这样便完成了远程</a:t>
            </a:r>
            <a:r>
              <a:rPr lang="en-US" altLang="zh-CN" sz="1600">
                <a:solidFill>
                  <a:srgbClr val="0000FF"/>
                </a:solidFill>
              </a:rPr>
              <a:t>COM</a:t>
            </a:r>
            <a:r>
              <a:rPr lang="zh-CN" altLang="en-US" sz="1600">
                <a:solidFill>
                  <a:srgbClr val="0000FF"/>
                </a:solidFill>
              </a:rPr>
              <a:t>对象的调用。</a:t>
            </a:r>
            <a:endParaRPr lang="en-US" altLang="zh-CN" sz="1600">
              <a:solidFill>
                <a:srgbClr val="0000FF"/>
              </a:solidFill>
            </a:endParaRPr>
          </a:p>
          <a:p>
            <a:r>
              <a:rPr lang="zh-CN" altLang="en-US" sz="1600">
                <a:solidFill>
                  <a:srgbClr val="0000FF"/>
                </a:solidFill>
              </a:rPr>
              <a:t>对于客户和组件分别运行在不同机器上的情形，</a:t>
            </a:r>
            <a:r>
              <a:rPr lang="en-US" altLang="zh-CN" sz="1600">
                <a:solidFill>
                  <a:srgbClr val="0000FF"/>
                </a:solidFill>
              </a:rPr>
              <a:t>DCOM</a:t>
            </a:r>
            <a:r>
              <a:rPr lang="zh-CN" altLang="en-US" sz="1600">
                <a:solidFill>
                  <a:srgbClr val="0000FF"/>
                </a:solidFill>
              </a:rPr>
              <a:t>只是简单地把本地跨进程通信用一个网络协议传输来替代，客户代码和组件对象都感受不到中间发生的过程，只是中间数据传输的线路长一些而已。</a:t>
            </a:r>
            <a:endParaRPr lang="en-US" altLang="zh-CN" sz="1600">
              <a:solidFill>
                <a:srgbClr val="0000FF"/>
              </a:solidFill>
            </a:endParaRPr>
          </a:p>
        </p:txBody>
      </p:sp>
    </p:spTree>
    <p:extLst>
      <p:ext uri="{BB962C8B-B14F-4D97-AF65-F5344CB8AC3E}">
        <p14:creationId xmlns:p14="http://schemas.microsoft.com/office/powerpoint/2010/main" val="397527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a:t>
            </a:r>
            <a:r>
              <a:rPr lang="zh-CN" altLang="en-US" dirty="0"/>
              <a:t>异步通信协议模型</a:t>
            </a:r>
          </a:p>
        </p:txBody>
      </p:sp>
      <p:sp>
        <p:nvSpPr>
          <p:cNvPr id="3" name="内容占位符 2"/>
          <p:cNvSpPr>
            <a:spLocks noGrp="1"/>
          </p:cNvSpPr>
          <p:nvPr>
            <p:ph idx="1"/>
          </p:nvPr>
        </p:nvSpPr>
        <p:spPr/>
        <p:txBody>
          <a:bodyPr/>
          <a:lstStyle/>
          <a:p>
            <a:r>
              <a:rPr lang="zh-CN" altLang="en-US"/>
              <a:t>消息队列</a:t>
            </a:r>
            <a:r>
              <a:rPr lang="en-US" altLang="zh-CN"/>
              <a:t>(MQ)</a:t>
            </a:r>
            <a:endParaRPr lang="en-US" altLang="zh-CN" dirty="0"/>
          </a:p>
          <a:p>
            <a:r>
              <a:rPr lang="zh-CN" altLang="en-US"/>
              <a:t>消息代理</a:t>
            </a:r>
            <a:r>
              <a:rPr lang="en-US" altLang="zh-CN"/>
              <a:t>(MB)</a:t>
            </a:r>
            <a:endParaRPr lang="zh-CN" altLang="en-US" dirty="0"/>
          </a:p>
        </p:txBody>
      </p:sp>
    </p:spTree>
    <p:extLst>
      <p:ext uri="{BB962C8B-B14F-4D97-AF65-F5344CB8AC3E}">
        <p14:creationId xmlns:p14="http://schemas.microsoft.com/office/powerpoint/2010/main" val="378863223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3.1 </a:t>
            </a:r>
            <a:r>
              <a:rPr lang="zh-CN" altLang="en-US" dirty="0"/>
              <a:t>消息队列</a:t>
            </a:r>
          </a:p>
        </p:txBody>
      </p:sp>
      <p:sp>
        <p:nvSpPr>
          <p:cNvPr id="3" name="内容占位符 2"/>
          <p:cNvSpPr>
            <a:spLocks noGrp="1"/>
          </p:cNvSpPr>
          <p:nvPr>
            <p:ph idx="1"/>
          </p:nvPr>
        </p:nvSpPr>
        <p:spPr/>
        <p:txBody>
          <a:bodyPr/>
          <a:lstStyle/>
          <a:p>
            <a:r>
              <a:rPr lang="zh-CN" altLang="en-US"/>
              <a:t>消息队列</a:t>
            </a:r>
            <a:r>
              <a:rPr lang="en-US" altLang="zh-CN"/>
              <a:t>(Message </a:t>
            </a:r>
            <a:r>
              <a:rPr lang="en-US" altLang="zh-CN" dirty="0"/>
              <a:t>Queue</a:t>
            </a:r>
            <a:r>
              <a:rPr lang="zh-CN" altLang="en-US"/>
              <a:t>，</a:t>
            </a:r>
            <a:r>
              <a:rPr lang="en-US" altLang="zh-CN"/>
              <a:t>MQ)</a:t>
            </a:r>
            <a:r>
              <a:rPr lang="zh-CN" altLang="en-US"/>
              <a:t>是</a:t>
            </a:r>
            <a:r>
              <a:rPr lang="zh-CN" altLang="en-US" dirty="0"/>
              <a:t>面向消息中间件的核心组件。</a:t>
            </a:r>
            <a:endParaRPr lang="en-US" altLang="zh-CN" dirty="0"/>
          </a:p>
          <a:p>
            <a:r>
              <a:rPr lang="en-US" altLang="zh-CN" dirty="0"/>
              <a:t>MQ</a:t>
            </a:r>
            <a:r>
              <a:rPr lang="zh-CN" altLang="en-US" dirty="0"/>
              <a:t>的核心元素包括：发送方、队列和接收方。</a:t>
            </a:r>
            <a:endParaRPr lang="en-US" altLang="zh-CN" dirty="0"/>
          </a:p>
          <a:p>
            <a:endParaRPr lang="zh-CN" altLang="en-US" dirty="0"/>
          </a:p>
        </p:txBody>
      </p:sp>
      <p:pic>
        <p:nvPicPr>
          <p:cNvPr id="5"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07568" y="2276872"/>
            <a:ext cx="6624736" cy="44386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5324523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42C8668-9FED-4DCC-9208-205DD972FFEF}"/>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E1B55264-7ACA-4D74-8F00-70724B7983E0}"/>
              </a:ext>
            </a:extLst>
          </p:cNvPr>
          <p:cNvSpPr>
            <a:spLocks noGrp="1"/>
          </p:cNvSpPr>
          <p:nvPr>
            <p:ph idx="1"/>
          </p:nvPr>
        </p:nvSpPr>
        <p:spPr/>
        <p:txBody>
          <a:bodyPr>
            <a:normAutofit fontScale="55000" lnSpcReduction="20000"/>
          </a:bodyPr>
          <a:lstStyle/>
          <a:p>
            <a:r>
              <a:rPr lang="zh-CN" altLang="en-US"/>
              <a:t>发送方</a:t>
            </a:r>
            <a:r>
              <a:rPr lang="en-US" altLang="zh-CN"/>
              <a:t>(</a:t>
            </a:r>
            <a:r>
              <a:rPr lang="zh-CN" altLang="en-US"/>
              <a:t>接收方</a:t>
            </a:r>
            <a:r>
              <a:rPr lang="en-US" altLang="zh-CN"/>
              <a:t>)</a:t>
            </a:r>
            <a:r>
              <a:rPr lang="zh-CN" altLang="en-US"/>
              <a:t>首先和队列绑定，它们根据队列名称来区分想往哪一个队列发送信息</a:t>
            </a:r>
            <a:r>
              <a:rPr lang="en-US" altLang="zh-CN"/>
              <a:t>(</a:t>
            </a:r>
            <a:r>
              <a:rPr lang="zh-CN" altLang="en-US"/>
              <a:t>或想从哪一个队列接收信息</a:t>
            </a:r>
            <a:r>
              <a:rPr lang="en-US" altLang="zh-CN"/>
              <a:t>)</a:t>
            </a:r>
            <a:r>
              <a:rPr lang="zh-CN" altLang="en-US"/>
              <a:t>。</a:t>
            </a:r>
            <a:endParaRPr lang="en-US" altLang="zh-CN"/>
          </a:p>
          <a:p>
            <a:r>
              <a:rPr lang="zh-CN" altLang="en-US"/>
              <a:t>队列系统提供一个</a:t>
            </a:r>
            <a:r>
              <a:rPr lang="en-US" altLang="zh-CN"/>
              <a:t>API</a:t>
            </a:r>
            <a:r>
              <a:rPr lang="zh-CN" altLang="en-US"/>
              <a:t>，可通过调用该接口来发送消息或等待接收消息，发送消息是非阻塞操作。当一个对象给另外一个对象发送消息后，它能继续处理。相反，接收消息经常是一个阻塞操作。</a:t>
            </a:r>
            <a:endParaRPr lang="en-US" altLang="zh-CN"/>
          </a:p>
          <a:p>
            <a:r>
              <a:rPr lang="zh-CN" altLang="en-US"/>
              <a:t>发送方创建消息并把消息插入到队列中，接收方准备处理新的消息时，就从消息队列中取出消息，进行相应处理。消息读取顺序由其到达顺序决定，即</a:t>
            </a:r>
            <a:r>
              <a:rPr lang="zh-CN" altLang="en-US" b="1">
                <a:solidFill>
                  <a:srgbClr val="3333CC"/>
                </a:solidFill>
              </a:rPr>
              <a:t>先进先出</a:t>
            </a:r>
            <a:r>
              <a:rPr lang="en-US" altLang="zh-CN" b="1">
                <a:solidFill>
                  <a:srgbClr val="3333CC"/>
                </a:solidFill>
              </a:rPr>
              <a:t>(FIFO)</a:t>
            </a:r>
            <a:r>
              <a:rPr lang="zh-CN" altLang="en-US"/>
              <a:t>。</a:t>
            </a:r>
            <a:endParaRPr lang="en-US" altLang="zh-CN"/>
          </a:p>
          <a:p>
            <a:r>
              <a:rPr lang="zh-CN" altLang="en-US"/>
              <a:t>然而，大多数消息队列系统也提供优先级和安全性控制，以适应各种不同应用的需求。系统为消息设置优先权，当接收方准备接收时，会将高优先级的消息先传给接收方。</a:t>
            </a:r>
            <a:endParaRPr lang="en-US" altLang="zh-CN"/>
          </a:p>
          <a:p>
            <a:r>
              <a:rPr lang="zh-CN" altLang="en-US"/>
              <a:t>多个发送方和接收方可以共享相同队列，这样就可以用很简单的方法来扩展应用程序。如果接收方滞后，就可以开始启用其它接收方应用程序来处理增加的负载，改善性能。</a:t>
            </a:r>
          </a:p>
          <a:p>
            <a:r>
              <a:rPr lang="zh-CN" altLang="en-US"/>
              <a:t>由接收方决定何时处理消息，接收方不必一直监听消息也不必立即处理。当可以或需要处理时就可以检索一条新的消息。</a:t>
            </a:r>
          </a:p>
          <a:p>
            <a:r>
              <a:rPr lang="zh-CN" altLang="en-US"/>
              <a:t>与</a:t>
            </a:r>
            <a:r>
              <a:rPr lang="en-US" altLang="zh-CN"/>
              <a:t>RPC</a:t>
            </a:r>
            <a:r>
              <a:rPr lang="zh-CN" altLang="en-US"/>
              <a:t>或对象代理相比，消息队列有更强的容错能力。</a:t>
            </a:r>
          </a:p>
          <a:p>
            <a:pPr lvl="1"/>
            <a:r>
              <a:rPr lang="zh-CN" altLang="en-US"/>
              <a:t>因为消息发送时，接收方不必马上进行处理，如果接收方因为网络故障不可访问或已经断开连接</a:t>
            </a:r>
            <a:r>
              <a:rPr lang="en-US" altLang="zh-CN"/>
              <a:t>(</a:t>
            </a:r>
            <a:r>
              <a:rPr lang="zh-CN" altLang="en-US"/>
              <a:t>其只在特定时间运行</a:t>
            </a:r>
            <a:r>
              <a:rPr lang="en-US" altLang="zh-CN"/>
              <a:t>)</a:t>
            </a:r>
            <a:r>
              <a:rPr lang="zh-CN" altLang="en-US"/>
              <a:t>，消息将会被存储在应用程序的队列中</a:t>
            </a:r>
            <a:r>
              <a:rPr lang="en-US" altLang="zh-CN"/>
              <a:t>(</a:t>
            </a:r>
            <a:r>
              <a:rPr lang="zh-CN" altLang="en-US"/>
              <a:t>由</a:t>
            </a:r>
            <a:r>
              <a:rPr lang="en-US" altLang="zh-CN"/>
              <a:t>MOM</a:t>
            </a:r>
            <a:r>
              <a:rPr lang="zh-CN" altLang="en-US"/>
              <a:t>来维护</a:t>
            </a:r>
            <a:r>
              <a:rPr lang="en-US" altLang="zh-CN"/>
              <a:t>)</a:t>
            </a:r>
            <a:r>
              <a:rPr lang="zh-CN" altLang="en-US"/>
              <a:t>。当接收方重新连线</a:t>
            </a:r>
            <a:r>
              <a:rPr lang="en-US" altLang="zh-CN"/>
              <a:t>(wire)</a:t>
            </a:r>
            <a:r>
              <a:rPr lang="zh-CN" altLang="en-US"/>
              <a:t>或能接收消息时，这些消息会传送给应用程序。这意味着消息处理的基础设施必须是可靠的。</a:t>
            </a:r>
          </a:p>
          <a:p>
            <a:r>
              <a:rPr lang="zh-CN" altLang="en-US"/>
              <a:t>队列化的消息可能是过期数据或有一定时间限制的数据。如果消息在指定日期前未被检索，那么就会被丢弃。</a:t>
            </a:r>
          </a:p>
        </p:txBody>
      </p:sp>
    </p:spTree>
    <p:extLst>
      <p:ext uri="{BB962C8B-B14F-4D97-AF65-F5344CB8AC3E}">
        <p14:creationId xmlns:p14="http://schemas.microsoft.com/office/powerpoint/2010/main" val="475792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3.2 </a:t>
            </a:r>
            <a:r>
              <a:rPr lang="zh-CN" altLang="en-US" dirty="0"/>
              <a:t>消息代理</a:t>
            </a:r>
          </a:p>
        </p:txBody>
      </p:sp>
      <p:sp>
        <p:nvSpPr>
          <p:cNvPr id="3" name="内容占位符 2"/>
          <p:cNvSpPr>
            <a:spLocks noGrp="1"/>
          </p:cNvSpPr>
          <p:nvPr>
            <p:ph idx="1"/>
          </p:nvPr>
        </p:nvSpPr>
        <p:spPr/>
        <p:txBody>
          <a:bodyPr>
            <a:normAutofit fontScale="92500"/>
          </a:bodyPr>
          <a:lstStyle/>
          <a:p>
            <a:r>
              <a:rPr lang="zh-CN" altLang="en-US"/>
              <a:t>消息代理</a:t>
            </a:r>
            <a:r>
              <a:rPr lang="en-US" altLang="zh-CN"/>
              <a:t>(Message Broker)</a:t>
            </a:r>
            <a:r>
              <a:rPr lang="zh-CN" altLang="en-US"/>
              <a:t>是</a:t>
            </a:r>
            <a:r>
              <a:rPr lang="zh-CN" altLang="en-US" dirty="0"/>
              <a:t>在基于消息中间件平台的基础上产生的。</a:t>
            </a:r>
            <a:endParaRPr lang="en-US" altLang="zh-CN" dirty="0"/>
          </a:p>
          <a:p>
            <a:pPr lvl="1"/>
            <a:r>
              <a:rPr lang="zh-CN" altLang="en-US" dirty="0"/>
              <a:t>在分布式环境下，</a:t>
            </a:r>
            <a:r>
              <a:rPr lang="en-US" altLang="zh-CN" dirty="0"/>
              <a:t>EAI</a:t>
            </a:r>
            <a:r>
              <a:rPr lang="zh-CN" altLang="en-US" dirty="0"/>
              <a:t>要求集成运行在不同软硬件平台上的应用程序，屏蔽不同的硬件平台、数据库、消息格式、通信协议之间的差异，提供应用程序之间高效、便捷的通信。而传统的基于</a:t>
            </a:r>
            <a:r>
              <a:rPr lang="en-US" altLang="zh-CN" dirty="0"/>
              <a:t>RPC</a:t>
            </a:r>
            <a:r>
              <a:rPr lang="zh-CN" altLang="en-US" dirty="0"/>
              <a:t>系统和</a:t>
            </a:r>
            <a:r>
              <a:rPr lang="en-US" altLang="zh-CN" dirty="0"/>
              <a:t>MOM</a:t>
            </a:r>
            <a:r>
              <a:rPr lang="zh-CN" altLang="en-US" dirty="0"/>
              <a:t>系统在应用程序之间建立了点对点连接，完成应用集成的复杂度高、花费大，严重限制了企业的</a:t>
            </a:r>
            <a:r>
              <a:rPr lang="zh-CN" altLang="en-US"/>
              <a:t>灵活性。</a:t>
            </a:r>
            <a:endParaRPr lang="en-US" altLang="zh-CN"/>
          </a:p>
          <a:p>
            <a:pPr lvl="1"/>
            <a:r>
              <a:rPr lang="zh-CN" altLang="en-US"/>
              <a:t>假设有</a:t>
            </a:r>
            <a:r>
              <a:rPr lang="en-US" altLang="zh-CN"/>
              <a:t>n</a:t>
            </a:r>
            <a:r>
              <a:rPr lang="zh-CN" altLang="en-US"/>
              <a:t>个应用系统，则需要建立 </a:t>
            </a:r>
            <a:r>
              <a:rPr lang="en-US" altLang="zh-CN"/>
              <a:t>n </a:t>
            </a:r>
            <a:r>
              <a:rPr lang="en-US" altLang="zh-CN">
                <a:sym typeface="Symbol"/>
              </a:rPr>
              <a:t></a:t>
            </a:r>
            <a:r>
              <a:rPr lang="en-US" altLang="zh-CN"/>
              <a:t>(n-1)</a:t>
            </a:r>
            <a:r>
              <a:rPr lang="zh-CN" altLang="en-US"/>
              <a:t>个连接组件，且在不同应用系统之间由于缺乏自动提交请求机制，必须在相关的连接组件内部固化请求的提交功能，应用系统之间存在紧密耦合性，这提高了系统维护的复杂性，任何一个系统的升级或改动都将涉及与之相关的其它应用系统的修改；同时当一个新的应用系统需要纳入整个应用集成体系时整个工作将变得非常复杂。</a:t>
            </a:r>
            <a:endParaRPr lang="en-US" altLang="zh-CN" dirty="0"/>
          </a:p>
          <a:p>
            <a:endParaRPr lang="zh-CN" altLang="en-US" dirty="0"/>
          </a:p>
        </p:txBody>
      </p:sp>
    </p:spTree>
    <p:extLst>
      <p:ext uri="{BB962C8B-B14F-4D97-AF65-F5344CB8AC3E}">
        <p14:creationId xmlns:p14="http://schemas.microsoft.com/office/powerpoint/2010/main" val="217942231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CFC34EC-7C49-4D20-8C06-97E175EA0AF4}"/>
              </a:ext>
            </a:extLst>
          </p:cNvPr>
          <p:cNvSpPr>
            <a:spLocks noGrp="1"/>
          </p:cNvSpPr>
          <p:nvPr>
            <p:ph type="title"/>
          </p:nvPr>
        </p:nvSpPr>
        <p:spPr/>
        <p:txBody>
          <a:bodyPr/>
          <a:lstStyle/>
          <a:p>
            <a:endParaRPr lang="zh-CN" altLang="en-US"/>
          </a:p>
        </p:txBody>
      </p:sp>
      <p:pic>
        <p:nvPicPr>
          <p:cNvPr id="4" name="Picture 3">
            <a:extLst>
              <a:ext uri="{FF2B5EF4-FFF2-40B4-BE49-F238E27FC236}">
                <a16:creationId xmlns:a16="http://schemas.microsoft.com/office/drawing/2014/main" id="{3BD6981C-220A-4ED6-AE39-965215C78D03}"/>
              </a:ext>
            </a:extLst>
          </p:cNvPr>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217680" y="1268760"/>
            <a:ext cx="6624736" cy="43204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5">
            <a:extLst>
              <a:ext uri="{FF2B5EF4-FFF2-40B4-BE49-F238E27FC236}">
                <a16:creationId xmlns:a16="http://schemas.microsoft.com/office/drawing/2014/main" id="{E31D1967-C752-4C7F-83EA-0154498F7D0C}"/>
              </a:ext>
            </a:extLst>
          </p:cNvPr>
          <p:cNvSpPr txBox="1"/>
          <p:nvPr/>
        </p:nvSpPr>
        <p:spPr>
          <a:xfrm>
            <a:off x="6985593" y="1124744"/>
            <a:ext cx="4752527" cy="4850174"/>
          </a:xfrm>
          <a:prstGeom prst="rect">
            <a:avLst/>
          </a:prstGeom>
          <a:noFill/>
        </p:spPr>
        <p:txBody>
          <a:bodyPr wrap="square" rtlCol="0">
            <a:spAutoFit/>
          </a:bodyPr>
          <a:lstStyle/>
          <a:p>
            <a:pPr>
              <a:lnSpc>
                <a:spcPct val="150000"/>
              </a:lnSpc>
            </a:pPr>
            <a:r>
              <a:rPr lang="en-US" altLang="zh-CN" sz="1600">
                <a:solidFill>
                  <a:srgbClr val="0000FF"/>
                </a:solidFill>
                <a:latin typeface="微软雅黑" panose="020B0503020204020204" pitchFamily="34" charset="-122"/>
                <a:ea typeface="微软雅黑" panose="020B0503020204020204" pitchFamily="34" charset="-122"/>
              </a:rPr>
              <a:t>(1)</a:t>
            </a:r>
            <a:r>
              <a:rPr lang="zh-CN" altLang="en-US" sz="1600">
                <a:solidFill>
                  <a:srgbClr val="0000FF"/>
                </a:solidFill>
                <a:latin typeface="微软雅黑" panose="020B0503020204020204" pitchFamily="34" charset="-122"/>
                <a:ea typeface="微软雅黑" panose="020B0503020204020204" pitchFamily="34" charset="-122"/>
              </a:rPr>
              <a:t>消息</a:t>
            </a:r>
            <a:r>
              <a:rPr lang="zh-CN" altLang="en-US" sz="1600" dirty="0">
                <a:solidFill>
                  <a:srgbClr val="0000FF"/>
                </a:solidFill>
                <a:latin typeface="微软雅黑" panose="020B0503020204020204" pitchFamily="34" charset="-122"/>
                <a:ea typeface="微软雅黑" panose="020B0503020204020204" pitchFamily="34" charset="-122"/>
              </a:rPr>
              <a:t>代理中间件相当于一个软件</a:t>
            </a:r>
            <a:r>
              <a:rPr lang="en-US" altLang="zh-CN" sz="1600" dirty="0">
                <a:solidFill>
                  <a:srgbClr val="0000FF"/>
                </a:solidFill>
                <a:latin typeface="微软雅黑" panose="020B0503020204020204" pitchFamily="34" charset="-122"/>
                <a:ea typeface="微软雅黑" panose="020B0503020204020204" pitchFamily="34" charset="-122"/>
              </a:rPr>
              <a:t>HUB</a:t>
            </a:r>
            <a:r>
              <a:rPr lang="zh-CN" altLang="en-US" sz="1600" dirty="0">
                <a:solidFill>
                  <a:srgbClr val="0000FF"/>
                </a:solidFill>
                <a:latin typeface="微软雅黑" panose="020B0503020204020204" pitchFamily="34" charset="-122"/>
                <a:ea typeface="微软雅黑" panose="020B0503020204020204" pitchFamily="34" charset="-122"/>
              </a:rPr>
              <a:t>，连接需要交互的各个应用系统，减少了应用系统连接组件</a:t>
            </a:r>
            <a:r>
              <a:rPr lang="zh-CN" altLang="en-US" sz="1600">
                <a:solidFill>
                  <a:srgbClr val="0000FF"/>
                </a:solidFill>
                <a:latin typeface="微软雅黑" panose="020B0503020204020204" pitchFamily="34" charset="-122"/>
                <a:ea typeface="微软雅黑" panose="020B0503020204020204" pitchFamily="34" charset="-122"/>
              </a:rPr>
              <a:t>的数量</a:t>
            </a:r>
            <a:r>
              <a:rPr lang="en-US" altLang="zh-CN" sz="1600">
                <a:solidFill>
                  <a:srgbClr val="0000FF"/>
                </a:solidFill>
                <a:latin typeface="微软雅黑" panose="020B0503020204020204" pitchFamily="34" charset="-122"/>
                <a:ea typeface="微软雅黑" panose="020B0503020204020204" pitchFamily="34" charset="-122"/>
              </a:rPr>
              <a:t>(</a:t>
            </a:r>
            <a:r>
              <a:rPr lang="zh-CN" altLang="en-US" sz="1600">
                <a:solidFill>
                  <a:srgbClr val="0000FF"/>
                </a:solidFill>
                <a:latin typeface="微软雅黑" panose="020B0503020204020204" pitchFamily="34" charset="-122"/>
                <a:ea typeface="微软雅黑" panose="020B0503020204020204" pitchFamily="34" charset="-122"/>
              </a:rPr>
              <a:t>若</a:t>
            </a:r>
            <a:r>
              <a:rPr lang="zh-CN" altLang="en-US" sz="1600" dirty="0">
                <a:solidFill>
                  <a:srgbClr val="0000FF"/>
                </a:solidFill>
                <a:latin typeface="微软雅黑" panose="020B0503020204020204" pitchFamily="34" charset="-122"/>
                <a:ea typeface="微软雅黑" panose="020B0503020204020204" pitchFamily="34" charset="-122"/>
              </a:rPr>
              <a:t>有</a:t>
            </a:r>
            <a:r>
              <a:rPr lang="en-US" altLang="zh-CN" sz="1600" dirty="0">
                <a:solidFill>
                  <a:srgbClr val="0000FF"/>
                </a:solidFill>
                <a:latin typeface="微软雅黑" panose="020B0503020204020204" pitchFamily="34" charset="-122"/>
                <a:ea typeface="微软雅黑" panose="020B0503020204020204" pitchFamily="34" charset="-122"/>
              </a:rPr>
              <a:t>n</a:t>
            </a:r>
            <a:r>
              <a:rPr lang="zh-CN" altLang="en-US" sz="1600" dirty="0">
                <a:solidFill>
                  <a:srgbClr val="0000FF"/>
                </a:solidFill>
                <a:latin typeface="微软雅黑" panose="020B0503020204020204" pitchFamily="34" charset="-122"/>
                <a:ea typeface="微软雅黑" panose="020B0503020204020204" pitchFamily="34" charset="-122"/>
              </a:rPr>
              <a:t>个应用系统，只需要建立</a:t>
            </a:r>
            <a:r>
              <a:rPr lang="en-US" altLang="zh-CN" sz="1600" dirty="0">
                <a:solidFill>
                  <a:srgbClr val="0000FF"/>
                </a:solidFill>
                <a:latin typeface="微软雅黑" panose="020B0503020204020204" pitchFamily="34" charset="-122"/>
                <a:ea typeface="微软雅黑" panose="020B0503020204020204" pitchFamily="34" charset="-122"/>
              </a:rPr>
              <a:t>n</a:t>
            </a:r>
            <a:r>
              <a:rPr lang="zh-CN" altLang="en-US" sz="1600" dirty="0">
                <a:solidFill>
                  <a:srgbClr val="0000FF"/>
                </a:solidFill>
                <a:latin typeface="微软雅黑" panose="020B0503020204020204" pitchFamily="34" charset="-122"/>
                <a:ea typeface="微软雅黑" panose="020B0503020204020204" pitchFamily="34" charset="-122"/>
              </a:rPr>
              <a:t>个</a:t>
            </a:r>
            <a:r>
              <a:rPr lang="zh-CN" altLang="en-US" sz="1600">
                <a:solidFill>
                  <a:srgbClr val="0000FF"/>
                </a:solidFill>
                <a:latin typeface="微软雅黑" panose="020B0503020204020204" pitchFamily="34" charset="-122"/>
                <a:ea typeface="微软雅黑" panose="020B0503020204020204" pitchFamily="34" charset="-122"/>
              </a:rPr>
              <a:t>连接组件</a:t>
            </a:r>
            <a:r>
              <a:rPr lang="en-US" altLang="zh-CN" sz="1600">
                <a:solidFill>
                  <a:srgbClr val="0000FF"/>
                </a:solidFill>
                <a:latin typeface="微软雅黑" panose="020B0503020204020204" pitchFamily="34" charset="-122"/>
                <a:ea typeface="微软雅黑" panose="020B0503020204020204" pitchFamily="34" charset="-122"/>
              </a:rPr>
              <a:t>)</a:t>
            </a:r>
            <a:r>
              <a:rPr lang="zh-CN" altLang="en-US" sz="1600">
                <a:solidFill>
                  <a:srgbClr val="0000FF"/>
                </a:solidFill>
                <a:latin typeface="微软雅黑" panose="020B0503020204020204" pitchFamily="34" charset="-122"/>
                <a:ea typeface="微软雅黑" panose="020B0503020204020204" pitchFamily="34" charset="-122"/>
              </a:rPr>
              <a:t>和</a:t>
            </a:r>
            <a:r>
              <a:rPr lang="zh-CN" altLang="en-US" sz="1600" dirty="0">
                <a:solidFill>
                  <a:srgbClr val="0000FF"/>
                </a:solidFill>
                <a:latin typeface="微软雅黑" panose="020B0503020204020204" pitchFamily="34" charset="-122"/>
                <a:ea typeface="微软雅黑" panose="020B0503020204020204" pitchFamily="34" charset="-122"/>
              </a:rPr>
              <a:t>相互的技术依赖性。</a:t>
            </a:r>
            <a:endParaRPr lang="en-US" altLang="zh-CN" sz="1600" dirty="0">
              <a:solidFill>
                <a:srgbClr val="0000FF"/>
              </a:solidFill>
              <a:latin typeface="微软雅黑" panose="020B0503020204020204" pitchFamily="34" charset="-122"/>
              <a:ea typeface="微软雅黑" panose="020B0503020204020204" pitchFamily="34" charset="-122"/>
            </a:endParaRPr>
          </a:p>
          <a:p>
            <a:pPr>
              <a:lnSpc>
                <a:spcPct val="150000"/>
              </a:lnSpc>
            </a:pPr>
            <a:r>
              <a:rPr lang="en-US" altLang="zh-CN" sz="1600">
                <a:solidFill>
                  <a:srgbClr val="0000FF"/>
                </a:solidFill>
                <a:latin typeface="微软雅黑" panose="020B0503020204020204" pitchFamily="34" charset="-122"/>
                <a:ea typeface="微软雅黑" panose="020B0503020204020204" pitchFamily="34" charset="-122"/>
              </a:rPr>
              <a:t>(2)</a:t>
            </a:r>
            <a:r>
              <a:rPr lang="zh-CN" altLang="en-US" sz="1600">
                <a:solidFill>
                  <a:srgbClr val="0000FF"/>
                </a:solidFill>
                <a:latin typeface="微软雅黑" panose="020B0503020204020204" pitchFamily="34" charset="-122"/>
                <a:ea typeface="微软雅黑" panose="020B0503020204020204" pitchFamily="34" charset="-122"/>
              </a:rPr>
              <a:t>消息</a:t>
            </a:r>
            <a:r>
              <a:rPr lang="zh-CN" altLang="en-US" sz="1600" dirty="0">
                <a:solidFill>
                  <a:srgbClr val="0000FF"/>
                </a:solidFill>
                <a:latin typeface="微软雅黑" panose="020B0503020204020204" pitchFamily="34" charset="-122"/>
                <a:ea typeface="微软雅黑" panose="020B0503020204020204" pitchFamily="34" charset="-122"/>
              </a:rPr>
              <a:t>代理中间件提供了与各种资源的接口、数据转换和消息处理的能力，高效地实现应用之间的消息传递。</a:t>
            </a:r>
            <a:endParaRPr lang="en-US" altLang="zh-CN" sz="1600" dirty="0">
              <a:solidFill>
                <a:srgbClr val="0000FF"/>
              </a:solidFill>
              <a:latin typeface="微软雅黑" panose="020B0503020204020204" pitchFamily="34" charset="-122"/>
              <a:ea typeface="微软雅黑" panose="020B0503020204020204" pitchFamily="34" charset="-122"/>
            </a:endParaRPr>
          </a:p>
          <a:p>
            <a:pPr>
              <a:lnSpc>
                <a:spcPct val="150000"/>
              </a:lnSpc>
            </a:pPr>
            <a:r>
              <a:rPr lang="en-US" altLang="zh-CN" sz="1600">
                <a:solidFill>
                  <a:srgbClr val="0000FF"/>
                </a:solidFill>
                <a:latin typeface="微软雅黑" panose="020B0503020204020204" pitchFamily="34" charset="-122"/>
                <a:ea typeface="微软雅黑" panose="020B0503020204020204" pitchFamily="34" charset="-122"/>
              </a:rPr>
              <a:t>(3)</a:t>
            </a:r>
            <a:r>
              <a:rPr lang="zh-CN" altLang="en-US" sz="1600">
                <a:solidFill>
                  <a:srgbClr val="0000FF"/>
                </a:solidFill>
                <a:latin typeface="微软雅黑" panose="020B0503020204020204" pitchFamily="34" charset="-122"/>
                <a:ea typeface="微软雅黑" panose="020B0503020204020204" pitchFamily="34" charset="-122"/>
              </a:rPr>
              <a:t>消息</a:t>
            </a:r>
            <a:r>
              <a:rPr lang="zh-CN" altLang="en-US" sz="1600" dirty="0">
                <a:solidFill>
                  <a:srgbClr val="0000FF"/>
                </a:solidFill>
                <a:latin typeface="微软雅黑" panose="020B0503020204020204" pitchFamily="34" charset="-122"/>
                <a:ea typeface="微软雅黑" panose="020B0503020204020204" pitchFamily="34" charset="-122"/>
              </a:rPr>
              <a:t>代理还提供数据收集、过滤、转换和路由等功能。</a:t>
            </a:r>
            <a:endParaRPr lang="en-US" altLang="zh-CN" sz="1600" dirty="0">
              <a:solidFill>
                <a:srgbClr val="0000FF"/>
              </a:solidFill>
              <a:latin typeface="微软雅黑" panose="020B0503020204020204" pitchFamily="34" charset="-122"/>
              <a:ea typeface="微软雅黑" panose="020B0503020204020204" pitchFamily="34" charset="-122"/>
            </a:endParaRPr>
          </a:p>
          <a:p>
            <a:pPr>
              <a:lnSpc>
                <a:spcPct val="150000"/>
              </a:lnSpc>
            </a:pPr>
            <a:r>
              <a:rPr lang="en-US" altLang="zh-CN" sz="1600">
                <a:solidFill>
                  <a:srgbClr val="0000FF"/>
                </a:solidFill>
                <a:latin typeface="微软雅黑" panose="020B0503020204020204" pitchFamily="34" charset="-122"/>
                <a:ea typeface="微软雅黑" panose="020B0503020204020204" pitchFamily="34" charset="-122"/>
              </a:rPr>
              <a:t>(4)</a:t>
            </a:r>
            <a:r>
              <a:rPr lang="zh-CN" altLang="en-US" sz="1600">
                <a:solidFill>
                  <a:srgbClr val="0000FF"/>
                </a:solidFill>
                <a:latin typeface="微软雅黑" panose="020B0503020204020204" pitchFamily="34" charset="-122"/>
                <a:ea typeface="微软雅黑" panose="020B0503020204020204" pitchFamily="34" charset="-122"/>
              </a:rPr>
              <a:t>大多数</a:t>
            </a:r>
            <a:r>
              <a:rPr lang="zh-CN" altLang="en-US" sz="1600" dirty="0">
                <a:solidFill>
                  <a:srgbClr val="0000FF"/>
                </a:solidFill>
                <a:latin typeface="微软雅黑" panose="020B0503020204020204" pitchFamily="34" charset="-122"/>
                <a:ea typeface="微软雅黑" panose="020B0503020204020204" pitchFamily="34" charset="-122"/>
              </a:rPr>
              <a:t>消息代理</a:t>
            </a:r>
            <a:r>
              <a:rPr lang="zh-CN" altLang="en-US" sz="1600">
                <a:solidFill>
                  <a:srgbClr val="0000FF"/>
                </a:solidFill>
                <a:latin typeface="微软雅黑" panose="020B0503020204020204" pitchFamily="34" charset="-122"/>
                <a:ea typeface="微软雅黑" panose="020B0503020204020204" pitchFamily="34" charset="-122"/>
              </a:rPr>
              <a:t>提供适配器</a:t>
            </a:r>
            <a:r>
              <a:rPr lang="en-US" altLang="zh-CN" sz="1600">
                <a:solidFill>
                  <a:srgbClr val="0000FF"/>
                </a:solidFill>
                <a:latin typeface="微软雅黑" panose="020B0503020204020204" pitchFamily="34" charset="-122"/>
                <a:ea typeface="微软雅黑" panose="020B0503020204020204" pitchFamily="34" charset="-122"/>
              </a:rPr>
              <a:t>(</a:t>
            </a:r>
            <a:r>
              <a:rPr lang="zh-CN" altLang="en-US" sz="1600">
                <a:solidFill>
                  <a:srgbClr val="0000FF"/>
                </a:solidFill>
                <a:latin typeface="微软雅黑" panose="020B0503020204020204" pitchFamily="34" charset="-122"/>
                <a:ea typeface="微软雅黑" panose="020B0503020204020204" pitchFamily="34" charset="-122"/>
              </a:rPr>
              <a:t>这些</a:t>
            </a:r>
            <a:r>
              <a:rPr lang="zh-CN" altLang="en-US" sz="1600" dirty="0">
                <a:solidFill>
                  <a:srgbClr val="0000FF"/>
                </a:solidFill>
                <a:latin typeface="微软雅黑" panose="020B0503020204020204" pitchFamily="34" charset="-122"/>
                <a:ea typeface="微软雅黑" panose="020B0503020204020204" pitchFamily="34" charset="-122"/>
              </a:rPr>
              <a:t>适配器隐藏</a:t>
            </a:r>
            <a:r>
              <a:rPr lang="zh-CN" altLang="en-US" sz="1600">
                <a:solidFill>
                  <a:srgbClr val="0000FF"/>
                </a:solidFill>
                <a:latin typeface="微软雅黑" panose="020B0503020204020204" pitchFamily="34" charset="-122"/>
                <a:ea typeface="微软雅黑" panose="020B0503020204020204" pitchFamily="34" charset="-122"/>
              </a:rPr>
              <a:t>了异构性</a:t>
            </a:r>
            <a:r>
              <a:rPr lang="en-US" altLang="zh-CN" sz="1600">
                <a:solidFill>
                  <a:srgbClr val="0000FF"/>
                </a:solidFill>
                <a:latin typeface="微软雅黑" panose="020B0503020204020204" pitchFamily="34" charset="-122"/>
                <a:ea typeface="微软雅黑" panose="020B0503020204020204" pitchFamily="34" charset="-122"/>
              </a:rPr>
              <a:t>)</a:t>
            </a:r>
            <a:r>
              <a:rPr lang="zh-CN" altLang="en-US" sz="1600">
                <a:solidFill>
                  <a:srgbClr val="0000FF"/>
                </a:solidFill>
                <a:latin typeface="微软雅黑" panose="020B0503020204020204" pitchFamily="34" charset="-122"/>
                <a:ea typeface="微软雅黑" panose="020B0503020204020204" pitchFamily="34" charset="-122"/>
              </a:rPr>
              <a:t>，</a:t>
            </a:r>
            <a:r>
              <a:rPr lang="zh-CN" altLang="en-US" sz="1600" dirty="0">
                <a:solidFill>
                  <a:srgbClr val="0000FF"/>
                </a:solidFill>
                <a:latin typeface="微软雅黑" panose="020B0503020204020204" pitchFamily="34" charset="-122"/>
                <a:ea typeface="微软雅黑" panose="020B0503020204020204" pitchFamily="34" charset="-122"/>
              </a:rPr>
              <a:t>从而使得有可能使用相同编程模型和数据交换格式来处理所有的系统，最大程度地减少对已有应用的修改</a:t>
            </a:r>
            <a:endParaRPr lang="en-US" altLang="zh-CN" sz="1600" dirty="0">
              <a:solidFill>
                <a:srgbClr val="0000FF"/>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47426127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FBCB4F5-ED1B-4F0A-ACAA-4EAF9F7BD85C}"/>
              </a:ext>
            </a:extLst>
          </p:cNvPr>
          <p:cNvSpPr>
            <a:spLocks noGrp="1"/>
          </p:cNvSpPr>
          <p:nvPr>
            <p:ph type="title"/>
          </p:nvPr>
        </p:nvSpPr>
        <p:spPr/>
        <p:txBody>
          <a:bodyPr/>
          <a:lstStyle/>
          <a:p>
            <a:r>
              <a:rPr lang="en-US" altLang="zh-CN"/>
              <a:t>1.</a:t>
            </a:r>
            <a:r>
              <a:rPr lang="zh-CN" altLang="en-US"/>
              <a:t>分布式系统的通信</a:t>
            </a:r>
          </a:p>
        </p:txBody>
      </p:sp>
      <p:sp>
        <p:nvSpPr>
          <p:cNvPr id="3" name="内容占位符 2">
            <a:extLst>
              <a:ext uri="{FF2B5EF4-FFF2-40B4-BE49-F238E27FC236}">
                <a16:creationId xmlns:a16="http://schemas.microsoft.com/office/drawing/2014/main" id="{1E65B39D-8C71-4AC6-A874-66381F5ED438}"/>
              </a:ext>
            </a:extLst>
          </p:cNvPr>
          <p:cNvSpPr>
            <a:spLocks noGrp="1"/>
          </p:cNvSpPr>
          <p:nvPr>
            <p:ph idx="1"/>
          </p:nvPr>
        </p:nvSpPr>
        <p:spPr/>
        <p:txBody>
          <a:bodyPr>
            <a:normAutofit lnSpcReduction="10000"/>
          </a:bodyPr>
          <a:lstStyle/>
          <a:p>
            <a:r>
              <a:rPr lang="zh-CN" altLang="en-US" b="1">
                <a:solidFill>
                  <a:srgbClr val="FF0000"/>
                </a:solidFill>
              </a:rPr>
              <a:t>通信</a:t>
            </a:r>
            <a:r>
              <a:rPr lang="zh-CN" altLang="en-US"/>
              <a:t>是分布式系统最基本的特征，其目的是支持位于不同地理位置、通过网络连接的软件应用之间的互操作。</a:t>
            </a:r>
            <a:endParaRPr lang="en-US" altLang="zh-CN"/>
          </a:p>
          <a:p>
            <a:r>
              <a:rPr lang="zh-CN" altLang="en-US"/>
              <a:t>网络设施及其相关协议，如</a:t>
            </a:r>
            <a:r>
              <a:rPr lang="en-US" altLang="zh-CN"/>
              <a:t>Internet</a:t>
            </a:r>
            <a:r>
              <a:rPr lang="zh-CN" altLang="en-US"/>
              <a:t>及其相关的</a:t>
            </a:r>
            <a:r>
              <a:rPr lang="en-US" altLang="zh-CN"/>
              <a:t>TCP/IP</a:t>
            </a:r>
            <a:r>
              <a:rPr lang="zh-CN" altLang="en-US"/>
              <a:t>和</a:t>
            </a:r>
            <a:r>
              <a:rPr lang="en-US" altLang="zh-CN"/>
              <a:t>HTTP</a:t>
            </a:r>
            <a:r>
              <a:rPr lang="zh-CN" altLang="en-US"/>
              <a:t>协议，提供了信息传输的基础，但应用程序之间的交互需要更高级的通信协议。</a:t>
            </a:r>
            <a:endParaRPr lang="en-US" altLang="zh-CN"/>
          </a:p>
          <a:p>
            <a:r>
              <a:rPr lang="zh-CN" altLang="en-US"/>
              <a:t>通信模式</a:t>
            </a:r>
            <a:endParaRPr lang="en-US" altLang="zh-CN"/>
          </a:p>
          <a:p>
            <a:pPr lvl="1"/>
            <a:r>
              <a:rPr lang="zh-CN" altLang="en-US"/>
              <a:t>两种基本通信模式：</a:t>
            </a:r>
            <a:endParaRPr lang="en-US" altLang="zh-CN"/>
          </a:p>
          <a:p>
            <a:pPr lvl="2"/>
            <a:r>
              <a:rPr lang="zh-CN" altLang="en-US" b="1">
                <a:solidFill>
                  <a:srgbClr val="0000FF"/>
                </a:solidFill>
              </a:rPr>
              <a:t> 同步</a:t>
            </a:r>
            <a:r>
              <a:rPr lang="en-US" altLang="zh-CN"/>
              <a:t>(Synchronous)</a:t>
            </a:r>
            <a:r>
              <a:rPr lang="zh-CN" altLang="en-US"/>
              <a:t>通信</a:t>
            </a:r>
            <a:endParaRPr lang="en-US" altLang="zh-CN"/>
          </a:p>
          <a:p>
            <a:pPr lvl="2"/>
            <a:r>
              <a:rPr lang="zh-CN" altLang="en-US" b="1">
                <a:solidFill>
                  <a:srgbClr val="3333CC"/>
                </a:solidFill>
              </a:rPr>
              <a:t> 异步</a:t>
            </a:r>
            <a:r>
              <a:rPr lang="en-US" altLang="zh-CN"/>
              <a:t>(asynchronous)</a:t>
            </a:r>
            <a:r>
              <a:rPr lang="zh-CN" altLang="en-US"/>
              <a:t>通信。</a:t>
            </a:r>
            <a:endParaRPr lang="en-US" altLang="zh-CN"/>
          </a:p>
        </p:txBody>
      </p:sp>
    </p:spTree>
    <p:extLst>
      <p:ext uri="{BB962C8B-B14F-4D97-AF65-F5344CB8AC3E}">
        <p14:creationId xmlns:p14="http://schemas.microsoft.com/office/powerpoint/2010/main" val="393133909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92CF298-2737-43B6-96E1-A22E90FD489F}"/>
              </a:ext>
            </a:extLst>
          </p:cNvPr>
          <p:cNvSpPr>
            <a:spLocks noGrp="1"/>
          </p:cNvSpPr>
          <p:nvPr>
            <p:ph type="title"/>
          </p:nvPr>
        </p:nvSpPr>
        <p:spPr/>
        <p:txBody>
          <a:bodyPr/>
          <a:lstStyle/>
          <a:p>
            <a:endParaRPr lang="zh-CN" altLang="en-US"/>
          </a:p>
        </p:txBody>
      </p:sp>
      <p:pic>
        <p:nvPicPr>
          <p:cNvPr id="4" name="Picture 2">
            <a:extLst>
              <a:ext uri="{FF2B5EF4-FFF2-40B4-BE49-F238E27FC236}">
                <a16:creationId xmlns:a16="http://schemas.microsoft.com/office/drawing/2014/main" id="{F981097E-8AAD-4E27-AE80-5CD4444BD779}"/>
              </a:ext>
            </a:extLst>
          </p:cNvPr>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263352" y="1484784"/>
            <a:ext cx="5095053" cy="39604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5">
            <a:extLst>
              <a:ext uri="{FF2B5EF4-FFF2-40B4-BE49-F238E27FC236}">
                <a16:creationId xmlns:a16="http://schemas.microsoft.com/office/drawing/2014/main" id="{3307C402-240A-4718-9A13-A85A24FB9176}"/>
              </a:ext>
            </a:extLst>
          </p:cNvPr>
          <p:cNvSpPr txBox="1"/>
          <p:nvPr/>
        </p:nvSpPr>
        <p:spPr>
          <a:xfrm>
            <a:off x="5519936" y="1052736"/>
            <a:ext cx="6498235" cy="5182573"/>
          </a:xfrm>
          <a:prstGeom prst="rect">
            <a:avLst/>
          </a:prstGeom>
          <a:noFill/>
        </p:spPr>
        <p:txBody>
          <a:bodyPr wrap="square" rtlCol="0">
            <a:spAutoFit/>
          </a:bodyPr>
          <a:lstStyle/>
          <a:p>
            <a:pPr>
              <a:lnSpc>
                <a:spcPct val="130000"/>
              </a:lnSpc>
            </a:pPr>
            <a:r>
              <a:rPr lang="en-US" altLang="zh-CN" sz="1600">
                <a:solidFill>
                  <a:srgbClr val="0000FF"/>
                </a:solidFill>
                <a:latin typeface="微软雅黑" panose="020B0503020204020204" pitchFamily="34" charset="-122"/>
                <a:ea typeface="微软雅黑" panose="020B0503020204020204" pitchFamily="34" charset="-122"/>
              </a:rPr>
              <a:t>(1)</a:t>
            </a:r>
            <a:r>
              <a:rPr lang="zh-CN" altLang="en-US" sz="1600">
                <a:solidFill>
                  <a:srgbClr val="0000FF"/>
                </a:solidFill>
                <a:latin typeface="微软雅黑" panose="020B0503020204020204" pitchFamily="34" charset="-122"/>
                <a:ea typeface="微软雅黑" panose="020B0503020204020204" pitchFamily="34" charset="-122"/>
              </a:rPr>
              <a:t>消息</a:t>
            </a:r>
            <a:r>
              <a:rPr lang="zh-CN" altLang="en-US" sz="1600" dirty="0">
                <a:solidFill>
                  <a:srgbClr val="0000FF"/>
                </a:solidFill>
                <a:latin typeface="微软雅黑" panose="020B0503020204020204" pitchFamily="34" charset="-122"/>
                <a:ea typeface="微软雅黑" panose="020B0503020204020204" pitchFamily="34" charset="-122"/>
              </a:rPr>
              <a:t>代理中间件通常由消息路由、数据转换、队列存储、适配器</a:t>
            </a:r>
            <a:r>
              <a:rPr lang="en-US" altLang="zh-CN" sz="1600" dirty="0">
                <a:solidFill>
                  <a:srgbClr val="0000FF"/>
                </a:solidFill>
                <a:latin typeface="微软雅黑" panose="020B0503020204020204" pitchFamily="34" charset="-122"/>
                <a:ea typeface="微软雅黑" panose="020B0503020204020204" pitchFamily="34" charset="-122"/>
              </a:rPr>
              <a:t>/</a:t>
            </a:r>
            <a:r>
              <a:rPr lang="zh-CN" altLang="en-US" sz="1600" dirty="0">
                <a:solidFill>
                  <a:srgbClr val="0000FF"/>
                </a:solidFill>
                <a:latin typeface="微软雅黑" panose="020B0503020204020204" pitchFamily="34" charset="-122"/>
                <a:ea typeface="微软雅黑" panose="020B0503020204020204" pitchFamily="34" charset="-122"/>
              </a:rPr>
              <a:t>包装程序、消息通信已经管理和安全组成。除提供接口外，还给用户 提供丰富的开发工具。</a:t>
            </a:r>
            <a:endParaRPr lang="en-US" altLang="zh-CN" sz="1600" dirty="0">
              <a:solidFill>
                <a:srgbClr val="0000FF"/>
              </a:solidFill>
              <a:latin typeface="微软雅黑" panose="020B0503020204020204" pitchFamily="34" charset="-122"/>
              <a:ea typeface="微软雅黑" panose="020B0503020204020204" pitchFamily="34" charset="-122"/>
            </a:endParaRPr>
          </a:p>
          <a:p>
            <a:pPr>
              <a:lnSpc>
                <a:spcPct val="130000"/>
              </a:lnSpc>
            </a:pPr>
            <a:r>
              <a:rPr lang="en-US" altLang="zh-CN" sz="1600">
                <a:solidFill>
                  <a:srgbClr val="0000FF"/>
                </a:solidFill>
                <a:latin typeface="微软雅黑" panose="020B0503020204020204" pitchFamily="34" charset="-122"/>
                <a:ea typeface="微软雅黑" panose="020B0503020204020204" pitchFamily="34" charset="-122"/>
              </a:rPr>
              <a:t>(2)</a:t>
            </a:r>
            <a:r>
              <a:rPr lang="zh-CN" altLang="en-US" sz="1600">
                <a:solidFill>
                  <a:srgbClr val="0000FF"/>
                </a:solidFill>
                <a:latin typeface="微软雅黑" panose="020B0503020204020204" pitchFamily="34" charset="-122"/>
                <a:ea typeface="微软雅黑" panose="020B0503020204020204" pitchFamily="34" charset="-122"/>
              </a:rPr>
              <a:t>消息</a:t>
            </a:r>
            <a:r>
              <a:rPr lang="zh-CN" altLang="en-US" sz="1600" dirty="0">
                <a:solidFill>
                  <a:srgbClr val="0000FF"/>
                </a:solidFill>
                <a:latin typeface="微软雅黑" panose="020B0503020204020204" pitchFamily="34" charset="-122"/>
                <a:ea typeface="微软雅黑" panose="020B0503020204020204" pitchFamily="34" charset="-122"/>
              </a:rPr>
              <a:t>代理中间件支持基于内容的消息路由，消息路由程序能够根据消息的内容把消息路由到不同的目的点。数据转换设施负责在应用之间</a:t>
            </a:r>
            <a:r>
              <a:rPr lang="zh-CN" altLang="en-US" sz="1600">
                <a:solidFill>
                  <a:srgbClr val="0000FF"/>
                </a:solidFill>
                <a:latin typeface="微软雅黑" panose="020B0503020204020204" pitchFamily="34" charset="-122"/>
                <a:ea typeface="微软雅黑" panose="020B0503020204020204" pitchFamily="34" charset="-122"/>
              </a:rPr>
              <a:t>对传输的数据进行转换，转换可以是实时的、接近实时的或批处理的。</a:t>
            </a:r>
          </a:p>
          <a:p>
            <a:pPr>
              <a:lnSpc>
                <a:spcPct val="130000"/>
              </a:lnSpc>
            </a:pPr>
            <a:r>
              <a:rPr lang="en-US" altLang="zh-CN" sz="1600">
                <a:solidFill>
                  <a:srgbClr val="0000FF"/>
                </a:solidFill>
                <a:latin typeface="微软雅黑" panose="020B0503020204020204" pitchFamily="34" charset="-122"/>
                <a:ea typeface="微软雅黑" panose="020B0503020204020204" pitchFamily="34" charset="-122"/>
              </a:rPr>
              <a:t>(3)</a:t>
            </a:r>
            <a:r>
              <a:rPr lang="zh-CN" altLang="en-US" sz="1600">
                <a:solidFill>
                  <a:srgbClr val="0000FF"/>
                </a:solidFill>
                <a:latin typeface="微软雅黑" panose="020B0503020204020204" pitchFamily="34" charset="-122"/>
                <a:ea typeface="微软雅黑" panose="020B0503020204020204" pitchFamily="34" charset="-122"/>
              </a:rPr>
              <a:t>消息代理中间件支持数据报和可靠传输通信方式。可靠传输通信是基于消息队列机制的，发送和接收消息分别通过不同的消息队列。</a:t>
            </a:r>
          </a:p>
          <a:p>
            <a:pPr>
              <a:lnSpc>
                <a:spcPct val="130000"/>
              </a:lnSpc>
            </a:pPr>
            <a:r>
              <a:rPr lang="en-US" altLang="zh-CN" sz="1600">
                <a:solidFill>
                  <a:srgbClr val="0000FF"/>
                </a:solidFill>
                <a:latin typeface="微软雅黑" panose="020B0503020204020204" pitchFamily="34" charset="-122"/>
                <a:ea typeface="微软雅黑" panose="020B0503020204020204" pitchFamily="34" charset="-122"/>
              </a:rPr>
              <a:t>(4)</a:t>
            </a:r>
            <a:r>
              <a:rPr lang="zh-CN" altLang="en-US" sz="1600">
                <a:solidFill>
                  <a:srgbClr val="0000FF"/>
                </a:solidFill>
                <a:latin typeface="微软雅黑" panose="020B0503020204020204" pitchFamily="34" charset="-122"/>
                <a:ea typeface="微软雅黑" panose="020B0503020204020204" pitchFamily="34" charset="-122"/>
              </a:rPr>
              <a:t>消息代理中间件有消息优先级支持，高优先级的消息不必在队列中等待，可优先得到处理。</a:t>
            </a:r>
          </a:p>
          <a:p>
            <a:pPr>
              <a:lnSpc>
                <a:spcPct val="130000"/>
              </a:lnSpc>
            </a:pPr>
            <a:r>
              <a:rPr lang="en-US" altLang="zh-CN" sz="1600">
                <a:solidFill>
                  <a:srgbClr val="0000FF"/>
                </a:solidFill>
                <a:latin typeface="微软雅黑" panose="020B0503020204020204" pitchFamily="34" charset="-122"/>
                <a:ea typeface="微软雅黑" panose="020B0503020204020204" pitchFamily="34" charset="-122"/>
              </a:rPr>
              <a:t>(5)</a:t>
            </a:r>
            <a:r>
              <a:rPr lang="zh-CN" altLang="en-US" sz="1600">
                <a:solidFill>
                  <a:srgbClr val="0000FF"/>
                </a:solidFill>
                <a:latin typeface="微软雅黑" panose="020B0503020204020204" pitchFamily="34" charset="-122"/>
                <a:ea typeface="微软雅黑" panose="020B0503020204020204" pitchFamily="34" charset="-122"/>
              </a:rPr>
              <a:t>消息通信实现实际的网络通信，有一个专门的消息格式库保存所有的消息定义，并提供建造和维护组织内部和组织间消息类型的工具。路由程序最终通过这一层实现消息的接收和转发。</a:t>
            </a:r>
          </a:p>
          <a:p>
            <a:pPr>
              <a:lnSpc>
                <a:spcPct val="130000"/>
              </a:lnSpc>
            </a:pPr>
            <a:r>
              <a:rPr lang="en-US" altLang="zh-CN" sz="1600">
                <a:solidFill>
                  <a:srgbClr val="0000FF"/>
                </a:solidFill>
                <a:latin typeface="微软雅黑" panose="020B0503020204020204" pitchFamily="34" charset="-122"/>
                <a:ea typeface="微软雅黑" panose="020B0503020204020204" pitchFamily="34" charset="-122"/>
              </a:rPr>
              <a:t>(6)</a:t>
            </a:r>
            <a:r>
              <a:rPr lang="zh-CN" altLang="en-US" sz="1600">
                <a:solidFill>
                  <a:srgbClr val="0000FF"/>
                </a:solidFill>
                <a:latin typeface="微软雅黑" panose="020B0503020204020204" pitchFamily="34" charset="-122"/>
                <a:ea typeface="微软雅黑" panose="020B0503020204020204" pitchFamily="34" charset="-122"/>
              </a:rPr>
              <a:t>消息代理中间件的管理是分层次的，给不同的管理人员提供不同的视角，保证消息代理的正常运作。消息代理中间件对消息进行身份验证、授权和防抵赖处理。</a:t>
            </a:r>
            <a:endParaRPr lang="en-US" altLang="zh-CN" sz="1600" dirty="0">
              <a:solidFill>
                <a:srgbClr val="0000FF"/>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04944777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a:t>
            </a:r>
            <a:r>
              <a:rPr lang="zh-CN" altLang="en-US" dirty="0"/>
              <a:t>简单对象访问协议</a:t>
            </a:r>
            <a:r>
              <a:rPr lang="en-US" altLang="zh-CN" dirty="0"/>
              <a:t>SOAP</a:t>
            </a:r>
            <a:endParaRPr lang="zh-CN" altLang="en-US" dirty="0"/>
          </a:p>
        </p:txBody>
      </p:sp>
      <p:sp>
        <p:nvSpPr>
          <p:cNvPr id="3" name="内容占位符 2"/>
          <p:cNvSpPr>
            <a:spLocks noGrp="1"/>
          </p:cNvSpPr>
          <p:nvPr>
            <p:ph idx="1"/>
          </p:nvPr>
        </p:nvSpPr>
        <p:spPr/>
        <p:txBody>
          <a:bodyPr>
            <a:normAutofit/>
          </a:bodyPr>
          <a:lstStyle/>
          <a:p>
            <a:r>
              <a:rPr lang="zh-CN" altLang="en-US" dirty="0"/>
              <a:t>简单对象</a:t>
            </a:r>
            <a:r>
              <a:rPr lang="zh-CN" altLang="en-US"/>
              <a:t>访问协议</a:t>
            </a:r>
            <a:r>
              <a:rPr lang="en-US" altLang="zh-CN"/>
              <a:t>(Simple </a:t>
            </a:r>
            <a:r>
              <a:rPr lang="en-US" altLang="zh-CN" dirty="0"/>
              <a:t>Object Access Protocol</a:t>
            </a:r>
            <a:r>
              <a:rPr lang="zh-CN" altLang="en-US"/>
              <a:t>，</a:t>
            </a:r>
            <a:r>
              <a:rPr lang="en-US" altLang="zh-CN"/>
              <a:t>SOAP)</a:t>
            </a:r>
            <a:r>
              <a:rPr lang="zh-CN" altLang="en-US"/>
              <a:t>最初</a:t>
            </a:r>
            <a:r>
              <a:rPr lang="zh-CN" altLang="en-US" dirty="0"/>
              <a:t>目的是为了提供一种基于</a:t>
            </a:r>
            <a:r>
              <a:rPr lang="en-US" altLang="zh-CN" dirty="0"/>
              <a:t>XML</a:t>
            </a:r>
            <a:r>
              <a:rPr lang="zh-CN" altLang="en-US" dirty="0"/>
              <a:t>文件的通信协议，以实现</a:t>
            </a:r>
            <a:r>
              <a:rPr lang="en-US" altLang="zh-CN" dirty="0"/>
              <a:t>DCOM</a:t>
            </a:r>
            <a:r>
              <a:rPr lang="zh-CN" altLang="en-US" dirty="0"/>
              <a:t>和</a:t>
            </a:r>
            <a:r>
              <a:rPr lang="en-US" altLang="zh-CN" dirty="0"/>
              <a:t>CORBA</a:t>
            </a:r>
            <a:r>
              <a:rPr lang="zh-CN" altLang="en-US" dirty="0"/>
              <a:t>之间的互操作。但随着</a:t>
            </a:r>
            <a:r>
              <a:rPr lang="en-US" altLang="zh-CN" dirty="0"/>
              <a:t>Web</a:t>
            </a:r>
            <a:r>
              <a:rPr lang="zh-CN" altLang="en-US" dirty="0"/>
              <a:t>服务理念和技术的逐渐成熟，</a:t>
            </a:r>
            <a:r>
              <a:rPr lang="en-US" altLang="zh-CN" dirty="0"/>
              <a:t>SOAP</a:t>
            </a:r>
            <a:r>
              <a:rPr lang="zh-CN" altLang="en-US" dirty="0"/>
              <a:t>规范的重心很快从对象转移到通用的</a:t>
            </a:r>
            <a:r>
              <a:rPr lang="en-US" altLang="zh-CN" dirty="0"/>
              <a:t>XML</a:t>
            </a:r>
            <a:r>
              <a:rPr lang="zh-CN" altLang="en-US" dirty="0"/>
              <a:t>消息处理框架上。这种重心的变化给</a:t>
            </a:r>
            <a:r>
              <a:rPr lang="en-US" altLang="zh-CN" dirty="0"/>
              <a:t>SOAP</a:t>
            </a:r>
            <a:r>
              <a:rPr lang="zh-CN" altLang="en-US" dirty="0"/>
              <a:t>缩写词中的“</a:t>
            </a:r>
            <a:r>
              <a:rPr lang="en-US" altLang="zh-CN" dirty="0"/>
              <a:t>O</a:t>
            </a:r>
            <a:r>
              <a:rPr lang="zh-CN" altLang="en-US" dirty="0"/>
              <a:t>”带来了一点小问题。</a:t>
            </a:r>
            <a:r>
              <a:rPr lang="en-US" altLang="zh-CN" dirty="0"/>
              <a:t>SOAP1.2</a:t>
            </a:r>
            <a:r>
              <a:rPr lang="zh-CN" altLang="en-US" dirty="0"/>
              <a:t>工作组沿用了</a:t>
            </a:r>
            <a:r>
              <a:rPr lang="en-US" altLang="zh-CN" dirty="0"/>
              <a:t>SOAP</a:t>
            </a:r>
            <a:r>
              <a:rPr lang="zh-CN" altLang="en-US" dirty="0"/>
              <a:t>这个名称，但决定不再使用该词的初始全称以免误导开发人员，因此在最新的</a:t>
            </a:r>
            <a:r>
              <a:rPr lang="en-US" altLang="zh-CN" dirty="0"/>
              <a:t>SOAP 1.2</a:t>
            </a:r>
            <a:r>
              <a:rPr lang="zh-CN" altLang="en-US" dirty="0"/>
              <a:t>规范中，其正式定义并不提及“</a:t>
            </a:r>
            <a:r>
              <a:rPr lang="en-US" altLang="zh-CN" dirty="0"/>
              <a:t>Object</a:t>
            </a:r>
            <a:r>
              <a:rPr lang="zh-CN" altLang="en-US" dirty="0"/>
              <a:t>”一词。</a:t>
            </a:r>
          </a:p>
        </p:txBody>
      </p:sp>
    </p:spTree>
    <p:extLst>
      <p:ext uri="{BB962C8B-B14F-4D97-AF65-F5344CB8AC3E}">
        <p14:creationId xmlns:p14="http://schemas.microsoft.com/office/powerpoint/2010/main" val="211988329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6DF743B-6FC0-4F1E-8672-CEF2A52DE0CB}"/>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2382F08C-BB28-4188-B02E-4DD2B8C5DCC9}"/>
              </a:ext>
            </a:extLst>
          </p:cNvPr>
          <p:cNvSpPr>
            <a:spLocks noGrp="1"/>
          </p:cNvSpPr>
          <p:nvPr>
            <p:ph idx="1"/>
          </p:nvPr>
        </p:nvSpPr>
        <p:spPr/>
        <p:txBody>
          <a:bodyPr/>
          <a:lstStyle/>
          <a:p>
            <a:r>
              <a:rPr lang="en-US" altLang="zh-CN"/>
              <a:t>SOAP</a:t>
            </a:r>
            <a:r>
              <a:rPr lang="zh-CN" altLang="en-US"/>
              <a:t>是一种轻量级分布式计算协议，它允许在分布式计算环境下交换信息。</a:t>
            </a:r>
            <a:endParaRPr lang="en-US" altLang="zh-CN"/>
          </a:p>
          <a:p>
            <a:r>
              <a:rPr lang="en-US" altLang="zh-CN"/>
              <a:t>SOAP</a:t>
            </a:r>
            <a:r>
              <a:rPr lang="zh-CN" altLang="en-US"/>
              <a:t>独立于硬件平台、操作系统、编程语言或网络硬件。</a:t>
            </a:r>
            <a:endParaRPr lang="en-US" altLang="zh-CN"/>
          </a:p>
          <a:p>
            <a:r>
              <a:rPr lang="zh-CN" altLang="en-US"/>
              <a:t>与其他分布式计算系统不同的是，</a:t>
            </a:r>
            <a:r>
              <a:rPr lang="en-US" altLang="zh-CN"/>
              <a:t>SOAP</a:t>
            </a:r>
            <a:r>
              <a:rPr lang="zh-CN" altLang="en-US"/>
              <a:t>建立在开放式标准的顶部，如</a:t>
            </a:r>
            <a:r>
              <a:rPr lang="en-US" altLang="zh-CN"/>
              <a:t>HTTP</a:t>
            </a:r>
            <a:r>
              <a:rPr lang="zh-CN" altLang="en-US"/>
              <a:t>和</a:t>
            </a:r>
            <a:r>
              <a:rPr lang="en-US" altLang="zh-CN"/>
              <a:t>XML</a:t>
            </a:r>
            <a:r>
              <a:rPr lang="zh-CN" altLang="en-US"/>
              <a:t>。它用基于文本的</a:t>
            </a:r>
            <a:r>
              <a:rPr lang="en-US" altLang="zh-CN"/>
              <a:t>XML</a:t>
            </a:r>
            <a:r>
              <a:rPr lang="zh-CN" altLang="en-US"/>
              <a:t>协议与分布式系统通信，而不是用其它分布式计算协议</a:t>
            </a:r>
            <a:r>
              <a:rPr lang="en-US" altLang="zh-CN"/>
              <a:t>(</a:t>
            </a:r>
            <a:r>
              <a:rPr lang="zh-CN" altLang="en-US"/>
              <a:t>如，</a:t>
            </a:r>
            <a:r>
              <a:rPr lang="en-US" altLang="zh-CN"/>
              <a:t>CORBA</a:t>
            </a:r>
            <a:r>
              <a:rPr lang="zh-CN" altLang="en-US"/>
              <a:t>、</a:t>
            </a:r>
            <a:r>
              <a:rPr lang="en-US" altLang="zh-CN"/>
              <a:t>RMI</a:t>
            </a:r>
            <a:r>
              <a:rPr lang="zh-CN" altLang="en-US"/>
              <a:t>和</a:t>
            </a:r>
            <a:r>
              <a:rPr lang="en-US" altLang="zh-CN"/>
              <a:t>DCOM)</a:t>
            </a:r>
            <a:r>
              <a:rPr lang="zh-CN" altLang="en-US"/>
              <a:t>使用的二进制格式，这使得</a:t>
            </a:r>
            <a:r>
              <a:rPr lang="en-US" altLang="zh-CN"/>
              <a:t>SOAP</a:t>
            </a:r>
            <a:r>
              <a:rPr lang="zh-CN" altLang="en-US"/>
              <a:t>具有跨硬件平台、操作系统、编程语言和网络硬件平台的高度互操作性。</a:t>
            </a:r>
          </a:p>
        </p:txBody>
      </p:sp>
    </p:spTree>
    <p:extLst>
      <p:ext uri="{BB962C8B-B14F-4D97-AF65-F5344CB8AC3E}">
        <p14:creationId xmlns:p14="http://schemas.microsoft.com/office/powerpoint/2010/main" val="337172663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C43D4CD-F93D-40AA-A072-B931DFEF9C93}"/>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599B0B86-C1B3-4D00-A566-D4A9CE9AB2F9}"/>
              </a:ext>
            </a:extLst>
          </p:cNvPr>
          <p:cNvSpPr>
            <a:spLocks noGrp="1"/>
          </p:cNvSpPr>
          <p:nvPr>
            <p:ph idx="1"/>
          </p:nvPr>
        </p:nvSpPr>
        <p:spPr/>
        <p:txBody>
          <a:bodyPr/>
          <a:lstStyle/>
          <a:p>
            <a:r>
              <a:rPr lang="en-US" altLang="zh-CN"/>
              <a:t>SOAP</a:t>
            </a:r>
            <a:r>
              <a:rPr lang="zh-CN" altLang="en-US"/>
              <a:t>可以在</a:t>
            </a:r>
            <a:r>
              <a:rPr lang="en-US" altLang="zh-CN"/>
              <a:t>HTTP</a:t>
            </a:r>
            <a:r>
              <a:rPr lang="zh-CN" altLang="en-US"/>
              <a:t>上传输，</a:t>
            </a:r>
            <a:r>
              <a:rPr lang="en-US" altLang="zh-CN"/>
              <a:t>HTTP</a:t>
            </a:r>
            <a:r>
              <a:rPr lang="zh-CN" altLang="en-US"/>
              <a:t>允许它利用已有的基础设施投资，如</a:t>
            </a:r>
            <a:r>
              <a:rPr lang="en-US" altLang="zh-CN"/>
              <a:t>Web</a:t>
            </a:r>
            <a:r>
              <a:rPr lang="zh-CN" altLang="en-US"/>
              <a:t>服务器、代理服务器和防火墙。</a:t>
            </a:r>
            <a:endParaRPr lang="en-US" altLang="zh-CN"/>
          </a:p>
          <a:p>
            <a:r>
              <a:rPr lang="en-US" altLang="zh-CN"/>
              <a:t>SOAP</a:t>
            </a:r>
            <a:r>
              <a:rPr lang="zh-CN" altLang="en-US"/>
              <a:t>也可以用其他协议</a:t>
            </a:r>
            <a:r>
              <a:rPr lang="en-US" altLang="zh-CN"/>
              <a:t>(</a:t>
            </a:r>
            <a:r>
              <a:rPr lang="zh-CN" altLang="en-US"/>
              <a:t>如</a:t>
            </a:r>
            <a:r>
              <a:rPr lang="en-US" altLang="zh-CN"/>
              <a:t>SMTP</a:t>
            </a:r>
            <a:r>
              <a:rPr lang="zh-CN" altLang="en-US"/>
              <a:t>和</a:t>
            </a:r>
            <a:r>
              <a:rPr lang="en-US" altLang="zh-CN"/>
              <a:t>JMS)</a:t>
            </a:r>
            <a:r>
              <a:rPr lang="zh-CN" altLang="en-US"/>
              <a:t>进行传输。</a:t>
            </a:r>
            <a:endParaRPr lang="en-US" altLang="zh-CN"/>
          </a:p>
          <a:p>
            <a:r>
              <a:rPr lang="en-US" altLang="zh-CN"/>
              <a:t>SOAP</a:t>
            </a:r>
            <a:r>
              <a:rPr lang="zh-CN" altLang="en-US"/>
              <a:t>规范的主要目标：</a:t>
            </a:r>
            <a:r>
              <a:rPr lang="zh-CN" altLang="en-US">
                <a:solidFill>
                  <a:srgbClr val="0000FF"/>
                </a:solidFill>
              </a:rPr>
              <a:t>简单性和可扩展性</a:t>
            </a:r>
            <a:endParaRPr lang="en-US" altLang="zh-CN">
              <a:solidFill>
                <a:srgbClr val="0000FF"/>
              </a:solidFill>
            </a:endParaRPr>
          </a:p>
          <a:p>
            <a:pPr lvl="1"/>
            <a:r>
              <a:rPr lang="zh-CN" altLang="en-US">
                <a:solidFill>
                  <a:srgbClr val="0000FF"/>
                </a:solidFill>
              </a:rPr>
              <a:t>简单性：</a:t>
            </a:r>
            <a:r>
              <a:rPr lang="en-US" altLang="zh-CN" sz="1500"/>
              <a:t>SOAP</a:t>
            </a:r>
            <a:r>
              <a:rPr lang="zh-CN" altLang="en-US" sz="1500"/>
              <a:t>规范定义的消息结构非常简单，除了基本消息结构外，没有定义额外的表述结构标准、自己的编码格式和传输协议；避免了许多和组件模型有关的复杂功能，如分布式垃圾收集、对象引用、对象激活及消息批处理等。</a:t>
            </a:r>
            <a:endParaRPr lang="en-US" altLang="zh-CN" sz="1500"/>
          </a:p>
          <a:p>
            <a:pPr lvl="1"/>
            <a:r>
              <a:rPr lang="zh-CN" altLang="en-US">
                <a:solidFill>
                  <a:srgbClr val="0000FF"/>
                </a:solidFill>
              </a:rPr>
              <a:t>可扩展性</a:t>
            </a:r>
            <a:r>
              <a:rPr lang="zh-CN" altLang="en-US"/>
              <a:t>：</a:t>
            </a:r>
            <a:r>
              <a:rPr lang="en-US" altLang="zh-CN" sz="1500"/>
              <a:t>SOAP</a:t>
            </a:r>
            <a:r>
              <a:rPr lang="zh-CN" altLang="en-US" sz="1500"/>
              <a:t>使用</a:t>
            </a:r>
            <a:r>
              <a:rPr lang="en-US" altLang="zh-CN" sz="1500"/>
              <a:t>XML</a:t>
            </a:r>
            <a:r>
              <a:rPr lang="zh-CN" altLang="en-US" sz="1500"/>
              <a:t>标准来封装远程调用和交换的数据；可以使用</a:t>
            </a:r>
            <a:r>
              <a:rPr lang="en-US" altLang="zh-CN" sz="1500"/>
              <a:t>XML</a:t>
            </a:r>
            <a:r>
              <a:rPr lang="zh-CN" altLang="en-US" sz="1500"/>
              <a:t>来封装所有的数据，扩充其功能和意义，具有很大的弹性。</a:t>
            </a:r>
            <a:endParaRPr lang="zh-CN" altLang="en-US"/>
          </a:p>
        </p:txBody>
      </p:sp>
    </p:spTree>
    <p:extLst>
      <p:ext uri="{BB962C8B-B14F-4D97-AF65-F5344CB8AC3E}">
        <p14:creationId xmlns:p14="http://schemas.microsoft.com/office/powerpoint/2010/main" val="357207967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3DCB641-962D-4F7B-B0D3-D5A08C1DB347}"/>
              </a:ext>
            </a:extLst>
          </p:cNvPr>
          <p:cNvSpPr>
            <a:spLocks noGrp="1"/>
          </p:cNvSpPr>
          <p:nvPr>
            <p:ph type="title"/>
          </p:nvPr>
        </p:nvSpPr>
        <p:spPr/>
        <p:txBody>
          <a:bodyPr/>
          <a:lstStyle/>
          <a:p>
            <a:r>
              <a:rPr lang="en-US" altLang="zh-CN"/>
              <a:t>4.1 SOAP</a:t>
            </a:r>
            <a:r>
              <a:rPr lang="zh-CN" altLang="en-US"/>
              <a:t>消息处理模型</a:t>
            </a:r>
          </a:p>
        </p:txBody>
      </p:sp>
      <p:pic>
        <p:nvPicPr>
          <p:cNvPr id="4" name="Picture 2">
            <a:extLst>
              <a:ext uri="{FF2B5EF4-FFF2-40B4-BE49-F238E27FC236}">
                <a16:creationId xmlns:a16="http://schemas.microsoft.com/office/drawing/2014/main" id="{35E3D3F4-9C60-4C0C-875D-14B85653D6C6}"/>
              </a:ext>
            </a:extLst>
          </p:cNvPr>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2567608" y="1052736"/>
            <a:ext cx="6912768" cy="3258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a:extLst>
              <a:ext uri="{FF2B5EF4-FFF2-40B4-BE49-F238E27FC236}">
                <a16:creationId xmlns:a16="http://schemas.microsoft.com/office/drawing/2014/main" id="{3DF20508-73F0-4108-8FA5-C5739FD68410}"/>
              </a:ext>
            </a:extLst>
          </p:cNvPr>
          <p:cNvSpPr txBox="1"/>
          <p:nvPr/>
        </p:nvSpPr>
        <p:spPr>
          <a:xfrm>
            <a:off x="767408" y="4671276"/>
            <a:ext cx="10873208" cy="874407"/>
          </a:xfrm>
          <a:prstGeom prst="rect">
            <a:avLst/>
          </a:prstGeom>
          <a:noFill/>
        </p:spPr>
        <p:txBody>
          <a:bodyPr wrap="square" rtlCol="0">
            <a:spAutoFit/>
          </a:bodyPr>
          <a:lstStyle/>
          <a:p>
            <a:pPr>
              <a:lnSpc>
                <a:spcPct val="150000"/>
              </a:lnSpc>
            </a:pPr>
            <a:r>
              <a:rPr lang="en-US" altLang="zh-CN">
                <a:solidFill>
                  <a:srgbClr val="0000FF"/>
                </a:solidFill>
                <a:latin typeface="微软雅黑" panose="020B0503020204020204" pitchFamily="34" charset="-122"/>
                <a:ea typeface="微软雅黑" panose="020B0503020204020204" pitchFamily="34" charset="-122"/>
              </a:rPr>
              <a:t>(1)</a:t>
            </a:r>
            <a:r>
              <a:rPr lang="zh-CN" altLang="en-US">
                <a:solidFill>
                  <a:srgbClr val="0000FF"/>
                </a:solidFill>
                <a:latin typeface="微软雅黑" panose="020B0503020204020204" pitchFamily="34" charset="-122"/>
                <a:ea typeface="微软雅黑" panose="020B0503020204020204" pitchFamily="34" charset="-122"/>
              </a:rPr>
              <a:t>这</a:t>
            </a:r>
            <a:r>
              <a:rPr lang="zh-CN" altLang="en-US" dirty="0">
                <a:solidFill>
                  <a:srgbClr val="0000FF"/>
                </a:solidFill>
                <a:latin typeface="微软雅黑" panose="020B0503020204020204" pitchFamily="34" charset="-122"/>
                <a:ea typeface="微软雅黑" panose="020B0503020204020204" pitchFamily="34" charset="-122"/>
              </a:rPr>
              <a:t>是最简单的</a:t>
            </a:r>
            <a:r>
              <a:rPr lang="en-US" altLang="zh-CN" dirty="0">
                <a:solidFill>
                  <a:srgbClr val="0000FF"/>
                </a:solidFill>
                <a:latin typeface="微软雅黑" panose="020B0503020204020204" pitchFamily="34" charset="-122"/>
                <a:ea typeface="微软雅黑" panose="020B0503020204020204" pitchFamily="34" charset="-122"/>
              </a:rPr>
              <a:t>SOAP</a:t>
            </a:r>
            <a:r>
              <a:rPr lang="zh-CN" altLang="en-US" dirty="0">
                <a:solidFill>
                  <a:srgbClr val="0000FF"/>
                </a:solidFill>
                <a:latin typeface="微软雅黑" panose="020B0503020204020204" pitchFamily="34" charset="-122"/>
                <a:ea typeface="微软雅黑" panose="020B0503020204020204" pitchFamily="34" charset="-122"/>
              </a:rPr>
              <a:t>消息处理模型。</a:t>
            </a:r>
            <a:endParaRPr lang="en-US" altLang="zh-CN" dirty="0">
              <a:solidFill>
                <a:srgbClr val="0000FF"/>
              </a:solidFill>
              <a:latin typeface="微软雅黑" panose="020B0503020204020204" pitchFamily="34" charset="-122"/>
              <a:ea typeface="微软雅黑" panose="020B0503020204020204" pitchFamily="34" charset="-122"/>
            </a:endParaRPr>
          </a:p>
          <a:p>
            <a:pPr>
              <a:lnSpc>
                <a:spcPct val="150000"/>
              </a:lnSpc>
            </a:pPr>
            <a:r>
              <a:rPr lang="en-US" altLang="zh-CN">
                <a:solidFill>
                  <a:srgbClr val="0000FF"/>
                </a:solidFill>
                <a:latin typeface="微软雅黑" panose="020B0503020204020204" pitchFamily="34" charset="-122"/>
                <a:ea typeface="微软雅黑" panose="020B0503020204020204" pitchFamily="34" charset="-122"/>
              </a:rPr>
              <a:t>(2)XML</a:t>
            </a:r>
            <a:r>
              <a:rPr lang="zh-CN" altLang="en-US" dirty="0">
                <a:solidFill>
                  <a:srgbClr val="0000FF"/>
                </a:solidFill>
                <a:latin typeface="微软雅黑" panose="020B0503020204020204" pitchFamily="34" charset="-122"/>
                <a:ea typeface="微软雅黑" panose="020B0503020204020204" pitchFamily="34" charset="-122"/>
              </a:rPr>
              <a:t>格式的</a:t>
            </a:r>
            <a:r>
              <a:rPr lang="en-US" altLang="zh-CN" dirty="0">
                <a:solidFill>
                  <a:srgbClr val="0000FF"/>
                </a:solidFill>
                <a:latin typeface="微软雅黑" panose="020B0503020204020204" pitchFamily="34" charset="-122"/>
                <a:ea typeface="微软雅黑" panose="020B0503020204020204" pitchFamily="34" charset="-122"/>
              </a:rPr>
              <a:t>SOAP</a:t>
            </a:r>
            <a:r>
              <a:rPr lang="zh-CN" altLang="en-US" dirty="0">
                <a:solidFill>
                  <a:srgbClr val="0000FF"/>
                </a:solidFill>
                <a:latin typeface="微软雅黑" panose="020B0503020204020204" pitchFamily="34" charset="-122"/>
                <a:ea typeface="微软雅黑" panose="020B0503020204020204" pitchFamily="34" charset="-122"/>
              </a:rPr>
              <a:t>消息通过某种</a:t>
            </a:r>
            <a:r>
              <a:rPr lang="zh-CN" altLang="en-US">
                <a:solidFill>
                  <a:srgbClr val="0000FF"/>
                </a:solidFill>
                <a:latin typeface="微软雅黑" panose="020B0503020204020204" pitchFamily="34" charset="-122"/>
                <a:ea typeface="微软雅黑" panose="020B0503020204020204" pitchFamily="34" charset="-122"/>
              </a:rPr>
              <a:t>网络通信协议</a:t>
            </a:r>
            <a:r>
              <a:rPr lang="en-US" altLang="zh-CN">
                <a:solidFill>
                  <a:srgbClr val="0000FF"/>
                </a:solidFill>
                <a:latin typeface="微软雅黑" panose="020B0503020204020204" pitchFamily="34" charset="-122"/>
                <a:ea typeface="微软雅黑" panose="020B0503020204020204" pitchFamily="34" charset="-122"/>
              </a:rPr>
              <a:t>(</a:t>
            </a:r>
            <a:r>
              <a:rPr lang="zh-CN" altLang="en-US">
                <a:solidFill>
                  <a:srgbClr val="0000FF"/>
                </a:solidFill>
                <a:latin typeface="微软雅黑" panose="020B0503020204020204" pitchFamily="34" charset="-122"/>
                <a:ea typeface="微软雅黑" panose="020B0503020204020204" pitchFamily="34" charset="-122"/>
              </a:rPr>
              <a:t>如</a:t>
            </a:r>
            <a:r>
              <a:rPr lang="en-US" altLang="zh-CN" dirty="0">
                <a:solidFill>
                  <a:srgbClr val="0000FF"/>
                </a:solidFill>
                <a:latin typeface="微软雅黑" panose="020B0503020204020204" pitchFamily="34" charset="-122"/>
                <a:ea typeface="微软雅黑" panose="020B0503020204020204" pitchFamily="34" charset="-122"/>
              </a:rPr>
              <a:t>HTTP</a:t>
            </a:r>
            <a:r>
              <a:rPr lang="zh-CN" altLang="en-US">
                <a:solidFill>
                  <a:srgbClr val="0000FF"/>
                </a:solidFill>
                <a:latin typeface="微软雅黑" panose="020B0503020204020204" pitchFamily="34" charset="-122"/>
                <a:ea typeface="微软雅黑" panose="020B0503020204020204" pitchFamily="34" charset="-122"/>
              </a:rPr>
              <a:t>、</a:t>
            </a:r>
            <a:r>
              <a:rPr lang="en-US" altLang="zh-CN">
                <a:solidFill>
                  <a:srgbClr val="0000FF"/>
                </a:solidFill>
                <a:latin typeface="微软雅黑" panose="020B0503020204020204" pitchFamily="34" charset="-122"/>
                <a:ea typeface="微软雅黑" panose="020B0503020204020204" pitchFamily="34" charset="-122"/>
              </a:rPr>
              <a:t>SMTP)</a:t>
            </a:r>
            <a:r>
              <a:rPr lang="zh-CN" altLang="en-US">
                <a:solidFill>
                  <a:srgbClr val="0000FF"/>
                </a:solidFill>
                <a:latin typeface="微软雅黑" panose="020B0503020204020204" pitchFamily="34" charset="-122"/>
                <a:ea typeface="微软雅黑" panose="020B0503020204020204" pitchFamily="34" charset="-122"/>
              </a:rPr>
              <a:t>在</a:t>
            </a:r>
            <a:r>
              <a:rPr lang="en-US" altLang="zh-CN" dirty="0">
                <a:solidFill>
                  <a:srgbClr val="0000FF"/>
                </a:solidFill>
                <a:latin typeface="微软雅黑" panose="020B0503020204020204" pitchFamily="34" charset="-122"/>
                <a:ea typeface="微软雅黑" panose="020B0503020204020204" pitchFamily="34" charset="-122"/>
              </a:rPr>
              <a:t>SOAP</a:t>
            </a:r>
            <a:r>
              <a:rPr lang="zh-CN" altLang="en-US" dirty="0">
                <a:solidFill>
                  <a:srgbClr val="0000FF"/>
                </a:solidFill>
                <a:latin typeface="微软雅黑" panose="020B0503020204020204" pitchFamily="34" charset="-122"/>
                <a:ea typeface="微软雅黑" panose="020B0503020204020204" pitchFamily="34" charset="-122"/>
              </a:rPr>
              <a:t>发送方和接收方之间传送。</a:t>
            </a:r>
            <a:endParaRPr lang="en-US" altLang="zh-CN" dirty="0">
              <a:solidFill>
                <a:srgbClr val="0000FF"/>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52493307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F78E28B-557B-4B31-9016-5E25615933CA}"/>
              </a:ext>
            </a:extLst>
          </p:cNvPr>
          <p:cNvSpPr>
            <a:spLocks noGrp="1"/>
          </p:cNvSpPr>
          <p:nvPr>
            <p:ph type="title"/>
          </p:nvPr>
        </p:nvSpPr>
        <p:spPr/>
        <p:txBody>
          <a:bodyPr/>
          <a:lstStyle/>
          <a:p>
            <a:endParaRPr lang="zh-CN" altLang="en-US"/>
          </a:p>
        </p:txBody>
      </p:sp>
      <p:pic>
        <p:nvPicPr>
          <p:cNvPr id="4" name="Picture 2">
            <a:extLst>
              <a:ext uri="{FF2B5EF4-FFF2-40B4-BE49-F238E27FC236}">
                <a16:creationId xmlns:a16="http://schemas.microsoft.com/office/drawing/2014/main" id="{31420748-1353-4785-92AD-5E329745B4B1}"/>
              </a:ext>
            </a:extLst>
          </p:cNvPr>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486680" y="720136"/>
            <a:ext cx="11054088" cy="27363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a:extLst>
              <a:ext uri="{FF2B5EF4-FFF2-40B4-BE49-F238E27FC236}">
                <a16:creationId xmlns:a16="http://schemas.microsoft.com/office/drawing/2014/main" id="{92502273-9E4F-4C32-922A-227A499671FD}"/>
              </a:ext>
            </a:extLst>
          </p:cNvPr>
          <p:cNvSpPr txBox="1"/>
          <p:nvPr/>
        </p:nvSpPr>
        <p:spPr>
          <a:xfrm>
            <a:off x="486680" y="3717032"/>
            <a:ext cx="11054088" cy="2800767"/>
          </a:xfrm>
          <a:prstGeom prst="rect">
            <a:avLst/>
          </a:prstGeom>
          <a:noFill/>
        </p:spPr>
        <p:txBody>
          <a:bodyPr wrap="square" rtlCol="0">
            <a:spAutoFit/>
          </a:bodyPr>
          <a:lstStyle/>
          <a:p>
            <a:r>
              <a:rPr lang="en-US" altLang="zh-CN" sz="1600">
                <a:solidFill>
                  <a:srgbClr val="0000FF"/>
                </a:solidFill>
                <a:latin typeface="微软雅黑" panose="020B0503020204020204" pitchFamily="34" charset="-122"/>
                <a:ea typeface="微软雅黑" panose="020B0503020204020204" pitchFamily="34" charset="-122"/>
              </a:rPr>
              <a:t>(1)</a:t>
            </a:r>
            <a:r>
              <a:rPr lang="zh-CN" altLang="en-US" sz="1600">
                <a:solidFill>
                  <a:srgbClr val="0000FF"/>
                </a:solidFill>
                <a:latin typeface="微软雅黑" panose="020B0503020204020204" pitchFamily="34" charset="-122"/>
                <a:ea typeface="微软雅黑" panose="020B0503020204020204" pitchFamily="34" charset="-122"/>
              </a:rPr>
              <a:t>这</a:t>
            </a:r>
            <a:r>
              <a:rPr lang="zh-CN" altLang="en-US" sz="1600" dirty="0">
                <a:solidFill>
                  <a:srgbClr val="0000FF"/>
                </a:solidFill>
                <a:latin typeface="微软雅黑" panose="020B0503020204020204" pitchFamily="34" charset="-122"/>
                <a:ea typeface="微软雅黑" panose="020B0503020204020204" pitchFamily="34" charset="-122"/>
              </a:rPr>
              <a:t>是高级</a:t>
            </a:r>
            <a:r>
              <a:rPr lang="en-US" altLang="zh-CN" sz="1600" dirty="0">
                <a:solidFill>
                  <a:srgbClr val="0000FF"/>
                </a:solidFill>
                <a:latin typeface="微软雅黑" panose="020B0503020204020204" pitchFamily="34" charset="-122"/>
                <a:ea typeface="微软雅黑" panose="020B0503020204020204" pitchFamily="34" charset="-122"/>
              </a:rPr>
              <a:t>SOAP</a:t>
            </a:r>
            <a:r>
              <a:rPr lang="zh-CN" altLang="en-US" sz="1600" dirty="0">
                <a:solidFill>
                  <a:srgbClr val="0000FF"/>
                </a:solidFill>
                <a:latin typeface="微软雅黑" panose="020B0503020204020204" pitchFamily="34" charset="-122"/>
                <a:ea typeface="微软雅黑" panose="020B0503020204020204" pitchFamily="34" charset="-122"/>
              </a:rPr>
              <a:t>消息处理模型。</a:t>
            </a:r>
            <a:endParaRPr lang="en-US" altLang="zh-CN" sz="1600" dirty="0">
              <a:solidFill>
                <a:srgbClr val="0000FF"/>
              </a:solidFill>
              <a:latin typeface="微软雅黑" panose="020B0503020204020204" pitchFamily="34" charset="-122"/>
              <a:ea typeface="微软雅黑" panose="020B0503020204020204" pitchFamily="34" charset="-122"/>
            </a:endParaRPr>
          </a:p>
          <a:p>
            <a:r>
              <a:rPr lang="en-US" altLang="zh-CN" sz="1600">
                <a:solidFill>
                  <a:srgbClr val="0000FF"/>
                </a:solidFill>
                <a:latin typeface="微软雅黑" panose="020B0503020204020204" pitchFamily="34" charset="-122"/>
                <a:ea typeface="微软雅黑" panose="020B0503020204020204" pitchFamily="34" charset="-122"/>
              </a:rPr>
              <a:t>(2)SOAP</a:t>
            </a:r>
            <a:r>
              <a:rPr lang="zh-CN" altLang="en-US" sz="1600" dirty="0">
                <a:solidFill>
                  <a:srgbClr val="0000FF"/>
                </a:solidFill>
                <a:latin typeface="微软雅黑" panose="020B0503020204020204" pitchFamily="34" charset="-122"/>
                <a:ea typeface="微软雅黑" panose="020B0503020204020204" pitchFamily="34" charset="-122"/>
              </a:rPr>
              <a:t>消息从起始发送方发出后可以经过多个中间节点，最后到达接收方。</a:t>
            </a:r>
            <a:r>
              <a:rPr lang="en-US" altLang="zh-CN" sz="1600" dirty="0">
                <a:solidFill>
                  <a:srgbClr val="0000FF"/>
                </a:solidFill>
                <a:latin typeface="微软雅黑" panose="020B0503020204020204" pitchFamily="34" charset="-122"/>
                <a:ea typeface="微软雅黑" panose="020B0503020204020204" pitchFamily="34" charset="-122"/>
              </a:rPr>
              <a:t>SOAP</a:t>
            </a:r>
            <a:r>
              <a:rPr lang="zh-CN" altLang="en-US" sz="1600" dirty="0">
                <a:solidFill>
                  <a:srgbClr val="0000FF"/>
                </a:solidFill>
                <a:latin typeface="微软雅黑" panose="020B0503020204020204" pitchFamily="34" charset="-122"/>
                <a:ea typeface="微软雅黑" panose="020B0503020204020204" pitchFamily="34" charset="-122"/>
              </a:rPr>
              <a:t>中间节点截获</a:t>
            </a:r>
            <a:r>
              <a:rPr lang="en-US" altLang="zh-CN" sz="1600" dirty="0">
                <a:solidFill>
                  <a:srgbClr val="0000FF"/>
                </a:solidFill>
                <a:latin typeface="微软雅黑" panose="020B0503020204020204" pitchFamily="34" charset="-122"/>
                <a:ea typeface="微软雅黑" panose="020B0503020204020204" pitchFamily="34" charset="-122"/>
              </a:rPr>
              <a:t>SOAP</a:t>
            </a:r>
            <a:r>
              <a:rPr lang="zh-CN" altLang="en-US" sz="1600" dirty="0">
                <a:solidFill>
                  <a:srgbClr val="0000FF"/>
                </a:solidFill>
                <a:latin typeface="微软雅黑" panose="020B0503020204020204" pitchFamily="34" charset="-122"/>
                <a:ea typeface="微软雅黑" panose="020B0503020204020204" pitchFamily="34" charset="-122"/>
              </a:rPr>
              <a:t>消息并进行相应的处理。</a:t>
            </a:r>
            <a:endParaRPr lang="en-US" altLang="zh-CN" sz="1600" dirty="0">
              <a:solidFill>
                <a:srgbClr val="0000FF"/>
              </a:solidFill>
              <a:latin typeface="微软雅黑" panose="020B0503020204020204" pitchFamily="34" charset="-122"/>
              <a:ea typeface="微软雅黑" panose="020B0503020204020204" pitchFamily="34" charset="-122"/>
            </a:endParaRPr>
          </a:p>
          <a:p>
            <a:r>
              <a:rPr lang="en-US" altLang="zh-CN" sz="1600">
                <a:solidFill>
                  <a:srgbClr val="0000FF"/>
                </a:solidFill>
                <a:latin typeface="微软雅黑" panose="020B0503020204020204" pitchFamily="34" charset="-122"/>
                <a:ea typeface="微软雅黑" panose="020B0503020204020204" pitchFamily="34" charset="-122"/>
              </a:rPr>
              <a:t>(3)SOAP</a:t>
            </a:r>
            <a:r>
              <a:rPr lang="zh-CN" altLang="en-US" sz="1600" dirty="0">
                <a:solidFill>
                  <a:srgbClr val="0000FF"/>
                </a:solidFill>
                <a:latin typeface="微软雅黑" panose="020B0503020204020204" pitchFamily="34" charset="-122"/>
                <a:ea typeface="微软雅黑" panose="020B0503020204020204" pitchFamily="34" charset="-122"/>
              </a:rPr>
              <a:t>消息由消息头和消息体构成，中间节点只能对</a:t>
            </a:r>
            <a:r>
              <a:rPr lang="en-US" altLang="zh-CN" sz="1600" dirty="0">
                <a:solidFill>
                  <a:srgbClr val="0000FF"/>
                </a:solidFill>
                <a:latin typeface="微软雅黑" panose="020B0503020204020204" pitchFamily="34" charset="-122"/>
                <a:ea typeface="微软雅黑" panose="020B0503020204020204" pitchFamily="34" charset="-122"/>
              </a:rPr>
              <a:t>SOAP</a:t>
            </a:r>
            <a:r>
              <a:rPr lang="zh-CN" altLang="en-US" sz="1600" dirty="0">
                <a:solidFill>
                  <a:srgbClr val="0000FF"/>
                </a:solidFill>
                <a:latin typeface="微软雅黑" panose="020B0503020204020204" pitchFamily="34" charset="-122"/>
                <a:ea typeface="微软雅黑" panose="020B0503020204020204" pitchFamily="34" charset="-122"/>
              </a:rPr>
              <a:t>消息头进行处理和修改，无权处理和修改</a:t>
            </a:r>
            <a:r>
              <a:rPr lang="en-US" altLang="zh-CN" sz="1600" dirty="0">
                <a:solidFill>
                  <a:srgbClr val="0000FF"/>
                </a:solidFill>
                <a:latin typeface="微软雅黑" panose="020B0503020204020204" pitchFamily="34" charset="-122"/>
                <a:ea typeface="微软雅黑" panose="020B0503020204020204" pitchFamily="34" charset="-122"/>
              </a:rPr>
              <a:t>SOAP</a:t>
            </a:r>
            <a:r>
              <a:rPr lang="zh-CN" altLang="en-US" sz="1600" dirty="0">
                <a:solidFill>
                  <a:srgbClr val="0000FF"/>
                </a:solidFill>
                <a:latin typeface="微软雅黑" panose="020B0503020204020204" pitchFamily="34" charset="-122"/>
                <a:ea typeface="微软雅黑" panose="020B0503020204020204" pitchFamily="34" charset="-122"/>
              </a:rPr>
              <a:t>消息体，这在</a:t>
            </a:r>
            <a:r>
              <a:rPr lang="en-US" altLang="zh-CN" sz="1600">
                <a:solidFill>
                  <a:srgbClr val="0000FF"/>
                </a:solidFill>
                <a:latin typeface="微软雅黑" panose="020B0503020204020204" pitchFamily="34" charset="-122"/>
                <a:ea typeface="微软雅黑" panose="020B0503020204020204" pitchFamily="34" charset="-122"/>
              </a:rPr>
              <a:t>SOAP 1.2</a:t>
            </a:r>
            <a:r>
              <a:rPr lang="zh-CN" altLang="en-US" sz="1600">
                <a:solidFill>
                  <a:srgbClr val="0000FF"/>
                </a:solidFill>
                <a:latin typeface="微软雅黑" panose="020B0503020204020204" pitchFamily="34" charset="-122"/>
                <a:ea typeface="微软雅黑" panose="020B0503020204020204" pitchFamily="34" charset="-122"/>
              </a:rPr>
              <a:t>规范</a:t>
            </a:r>
            <a:r>
              <a:rPr lang="zh-CN" altLang="en-US" sz="1600" dirty="0">
                <a:solidFill>
                  <a:srgbClr val="0000FF"/>
                </a:solidFill>
                <a:latin typeface="微软雅黑" panose="020B0503020204020204" pitchFamily="34" charset="-122"/>
                <a:ea typeface="微软雅黑" panose="020B0503020204020204" pitchFamily="34" charset="-122"/>
              </a:rPr>
              <a:t>中有明确定义。处理时，</a:t>
            </a:r>
            <a:r>
              <a:rPr lang="en-US" altLang="zh-CN" sz="1600" dirty="0">
                <a:solidFill>
                  <a:srgbClr val="0000FF"/>
                </a:solidFill>
                <a:latin typeface="微软雅黑" panose="020B0503020204020204" pitchFamily="34" charset="-122"/>
                <a:ea typeface="微软雅黑" panose="020B0503020204020204" pitchFamily="34" charset="-122"/>
              </a:rPr>
              <a:t>SOAP</a:t>
            </a:r>
            <a:r>
              <a:rPr lang="zh-CN" altLang="en-US" sz="1600" dirty="0">
                <a:solidFill>
                  <a:srgbClr val="0000FF"/>
                </a:solidFill>
                <a:latin typeface="微软雅黑" panose="020B0503020204020204" pitchFamily="34" charset="-122"/>
                <a:ea typeface="微软雅黑" panose="020B0503020204020204" pitchFamily="34" charset="-122"/>
              </a:rPr>
              <a:t>节点将会承担一个或多个角色，角色决定节点如何处理</a:t>
            </a:r>
            <a:r>
              <a:rPr lang="en-US" altLang="zh-CN" sz="1600" dirty="0">
                <a:solidFill>
                  <a:srgbClr val="0000FF"/>
                </a:solidFill>
                <a:latin typeface="微软雅黑" panose="020B0503020204020204" pitchFamily="34" charset="-122"/>
                <a:ea typeface="微软雅黑" panose="020B0503020204020204" pitchFamily="34" charset="-122"/>
              </a:rPr>
              <a:t>SOAP</a:t>
            </a:r>
            <a:r>
              <a:rPr lang="zh-CN" altLang="en-US" sz="1600" dirty="0">
                <a:solidFill>
                  <a:srgbClr val="0000FF"/>
                </a:solidFill>
                <a:latin typeface="微软雅黑" panose="020B0503020204020204" pitchFamily="34" charset="-122"/>
                <a:ea typeface="微软雅黑" panose="020B0503020204020204" pitchFamily="34" charset="-122"/>
              </a:rPr>
              <a:t>消息</a:t>
            </a:r>
            <a:r>
              <a:rPr lang="zh-CN" altLang="en-US" sz="1600">
                <a:solidFill>
                  <a:srgbClr val="0000FF"/>
                </a:solidFill>
                <a:latin typeface="微软雅黑" panose="020B0503020204020204" pitchFamily="34" charset="-122"/>
                <a:ea typeface="微软雅黑" panose="020B0503020204020204" pitchFamily="34" charset="-122"/>
              </a:rPr>
              <a:t>头。</a:t>
            </a:r>
            <a:endParaRPr lang="en-US" altLang="zh-CN" sz="1600">
              <a:solidFill>
                <a:srgbClr val="0000FF"/>
              </a:solidFill>
              <a:latin typeface="微软雅黑" panose="020B0503020204020204" pitchFamily="34" charset="-122"/>
              <a:ea typeface="微软雅黑" panose="020B0503020204020204" pitchFamily="34" charset="-122"/>
            </a:endParaRPr>
          </a:p>
          <a:p>
            <a:r>
              <a:rPr lang="en-US" altLang="zh-CN" sz="1600">
                <a:solidFill>
                  <a:srgbClr val="0000FF"/>
                </a:solidFill>
                <a:latin typeface="微软雅黑" panose="020B0503020204020204" pitchFamily="34" charset="-122"/>
                <a:ea typeface="微软雅黑" panose="020B0503020204020204" pitchFamily="34" charset="-122"/>
              </a:rPr>
              <a:t>(4)</a:t>
            </a:r>
            <a:r>
              <a:rPr lang="zh-CN" altLang="en-US" sz="1600">
                <a:solidFill>
                  <a:srgbClr val="0000FF"/>
                </a:solidFill>
                <a:latin typeface="微软雅黑" panose="020B0503020204020204" pitchFamily="34" charset="-122"/>
                <a:ea typeface="微软雅黑" panose="020B0503020204020204" pitchFamily="34" charset="-122"/>
              </a:rPr>
              <a:t>当</a:t>
            </a:r>
            <a:r>
              <a:rPr lang="en-US" altLang="zh-CN" sz="1600">
                <a:solidFill>
                  <a:srgbClr val="0000FF"/>
                </a:solidFill>
                <a:latin typeface="微软雅黑" panose="020B0503020204020204" pitchFamily="34" charset="-122"/>
                <a:ea typeface="微软雅黑" panose="020B0503020204020204" pitchFamily="34" charset="-122"/>
              </a:rPr>
              <a:t>SOAP</a:t>
            </a:r>
            <a:r>
              <a:rPr lang="zh-CN" altLang="en-US" sz="1600">
                <a:solidFill>
                  <a:srgbClr val="0000FF"/>
                </a:solidFill>
                <a:latin typeface="微软雅黑" panose="020B0503020204020204" pitchFamily="34" charset="-122"/>
                <a:ea typeface="微软雅黑" panose="020B0503020204020204" pitchFamily="34" charset="-122"/>
              </a:rPr>
              <a:t>节点收到一条消息时，首先必须确定自身的角色，然后看自己是否必须处理该消息</a:t>
            </a:r>
            <a:r>
              <a:rPr lang="en-US" altLang="zh-CN" sz="1600">
                <a:solidFill>
                  <a:srgbClr val="0000FF"/>
                </a:solidFill>
                <a:latin typeface="微软雅黑" panose="020B0503020204020204" pitchFamily="34" charset="-122"/>
                <a:ea typeface="微软雅黑" panose="020B0503020204020204" pitchFamily="34" charset="-122"/>
              </a:rPr>
              <a:t>(</a:t>
            </a:r>
            <a:r>
              <a:rPr lang="zh-CN" altLang="en-US" sz="1600">
                <a:solidFill>
                  <a:srgbClr val="0000FF"/>
                </a:solidFill>
                <a:latin typeface="微软雅黑" panose="020B0503020204020204" pitchFamily="34" charset="-122"/>
                <a:ea typeface="微软雅黑" panose="020B0503020204020204" pitchFamily="34" charset="-122"/>
              </a:rPr>
              <a:t>这由消息头中的</a:t>
            </a:r>
            <a:r>
              <a:rPr lang="en-US" altLang="zh-CN" sz="1600">
                <a:solidFill>
                  <a:srgbClr val="0000FF"/>
                </a:solidFill>
                <a:latin typeface="微软雅黑" panose="020B0503020204020204" pitchFamily="34" charset="-122"/>
                <a:ea typeface="微软雅黑" panose="020B0503020204020204" pitchFamily="34" charset="-122"/>
              </a:rPr>
              <a:t>mustUnderstand </a:t>
            </a:r>
            <a:r>
              <a:rPr lang="zh-CN" altLang="en-US" sz="1600">
                <a:solidFill>
                  <a:srgbClr val="0000FF"/>
                </a:solidFill>
                <a:latin typeface="微软雅黑" panose="020B0503020204020204" pitchFamily="34" charset="-122"/>
                <a:ea typeface="微软雅黑" panose="020B0503020204020204" pitchFamily="34" charset="-122"/>
              </a:rPr>
              <a:t>属性决定</a:t>
            </a:r>
            <a:r>
              <a:rPr lang="en-US" altLang="zh-CN" sz="1600">
                <a:solidFill>
                  <a:srgbClr val="0000FF"/>
                </a:solidFill>
                <a:latin typeface="微软雅黑" panose="020B0503020204020204" pitchFamily="34" charset="-122"/>
                <a:ea typeface="微软雅黑" panose="020B0503020204020204" pitchFamily="34" charset="-122"/>
              </a:rPr>
              <a:t>)</a:t>
            </a:r>
            <a:r>
              <a:rPr lang="zh-CN" altLang="en-US" sz="1600">
                <a:solidFill>
                  <a:srgbClr val="0000FF"/>
                </a:solidFill>
                <a:latin typeface="微软雅黑" panose="020B0503020204020204" pitchFamily="34" charset="-122"/>
                <a:ea typeface="微软雅黑" panose="020B0503020204020204" pitchFamily="34" charset="-122"/>
              </a:rPr>
              <a:t>。</a:t>
            </a:r>
          </a:p>
          <a:p>
            <a:r>
              <a:rPr lang="en-US" altLang="zh-CN" sz="1600">
                <a:solidFill>
                  <a:srgbClr val="0000FF"/>
                </a:solidFill>
                <a:latin typeface="微软雅黑" panose="020B0503020204020204" pitchFamily="34" charset="-122"/>
                <a:ea typeface="微软雅黑" panose="020B0503020204020204" pitchFamily="34" charset="-122"/>
              </a:rPr>
              <a:t>(5)SOAP</a:t>
            </a:r>
            <a:r>
              <a:rPr lang="zh-CN" altLang="en-US" sz="1600">
                <a:solidFill>
                  <a:srgbClr val="0000FF"/>
                </a:solidFill>
                <a:latin typeface="微软雅黑" panose="020B0503020204020204" pitchFamily="34" charset="-122"/>
                <a:ea typeface="微软雅黑" panose="020B0503020204020204" pitchFamily="34" charset="-122"/>
              </a:rPr>
              <a:t>节点可以承担的角色有两种：</a:t>
            </a:r>
          </a:p>
          <a:p>
            <a:r>
              <a:rPr lang="zh-CN" altLang="en-US" sz="1600">
                <a:solidFill>
                  <a:srgbClr val="0000FF"/>
                </a:solidFill>
                <a:latin typeface="微软雅黑" panose="020B0503020204020204" pitchFamily="34" charset="-122"/>
                <a:ea typeface="微软雅黑" panose="020B0503020204020204" pitchFamily="34" charset="-122"/>
              </a:rPr>
              <a:t>     </a:t>
            </a:r>
            <a:r>
              <a:rPr lang="zh-CN" altLang="en-US" sz="1600">
                <a:solidFill>
                  <a:srgbClr val="FF0000"/>
                </a:solidFill>
                <a:latin typeface="微软雅黑" panose="020B0503020204020204" pitchFamily="34" charset="-122"/>
                <a:ea typeface="微软雅黑" panose="020B0503020204020204" pitchFamily="34" charset="-122"/>
              </a:rPr>
              <a:t> </a:t>
            </a:r>
            <a:r>
              <a:rPr lang="en-US" altLang="zh-CN" sz="1600">
                <a:solidFill>
                  <a:srgbClr val="FF0000"/>
                </a:solidFill>
                <a:latin typeface="微软雅黑" panose="020B0503020204020204" pitchFamily="34" charset="-122"/>
                <a:ea typeface="微软雅黑" panose="020B0503020204020204" pitchFamily="34" charset="-122"/>
              </a:rPr>
              <a:t>Next</a:t>
            </a:r>
            <a:r>
              <a:rPr lang="zh-CN" altLang="en-US" sz="1600">
                <a:solidFill>
                  <a:srgbClr val="0000FF"/>
                </a:solidFill>
                <a:latin typeface="微软雅黑" panose="020B0503020204020204" pitchFamily="34" charset="-122"/>
                <a:ea typeface="微软雅黑" panose="020B0503020204020204" pitchFamily="34" charset="-122"/>
              </a:rPr>
              <a:t>：标识为</a:t>
            </a:r>
            <a:r>
              <a:rPr lang="en-US" altLang="zh-CN" sz="1600">
                <a:solidFill>
                  <a:srgbClr val="0000FF"/>
                </a:solidFill>
                <a:latin typeface="微软雅黑" panose="020B0503020204020204" pitchFamily="34" charset="-122"/>
                <a:ea typeface="微软雅黑" panose="020B0503020204020204" pitchFamily="34" charset="-122"/>
                <a:hlinkClick r:id="rId3"/>
              </a:rPr>
              <a:t>http://www.w3.org/2003/05/soap-envelope/role/next</a:t>
            </a:r>
            <a:r>
              <a:rPr lang="en-US" altLang="zh-CN" sz="1600">
                <a:solidFill>
                  <a:srgbClr val="0000FF"/>
                </a:solidFill>
                <a:latin typeface="微软雅黑" panose="020B0503020204020204" pitchFamily="34" charset="-122"/>
                <a:ea typeface="微软雅黑" panose="020B0503020204020204" pitchFamily="34" charset="-122"/>
              </a:rPr>
              <a:t>  </a:t>
            </a:r>
            <a:r>
              <a:rPr lang="zh-CN" altLang="en-US" sz="1600">
                <a:solidFill>
                  <a:srgbClr val="0000FF"/>
                </a:solidFill>
                <a:latin typeface="微软雅黑" panose="020B0503020204020204" pitchFamily="34" charset="-122"/>
                <a:ea typeface="微软雅黑" panose="020B0503020204020204" pitchFamily="34" charset="-122"/>
              </a:rPr>
              <a:t>，表示中间节点；</a:t>
            </a:r>
          </a:p>
          <a:p>
            <a:r>
              <a:rPr lang="zh-CN" altLang="en-US" sz="1600">
                <a:solidFill>
                  <a:srgbClr val="0000FF"/>
                </a:solidFill>
                <a:latin typeface="微软雅黑" panose="020B0503020204020204" pitchFamily="34" charset="-122"/>
                <a:ea typeface="微软雅黑" panose="020B0503020204020204" pitchFamily="34" charset="-122"/>
              </a:rPr>
              <a:t>      </a:t>
            </a:r>
            <a:r>
              <a:rPr lang="en-US" altLang="zh-CN" sz="1600">
                <a:solidFill>
                  <a:srgbClr val="FF0000"/>
                </a:solidFill>
                <a:latin typeface="微软雅黑" panose="020B0503020204020204" pitchFamily="34" charset="-122"/>
                <a:ea typeface="微软雅黑" panose="020B0503020204020204" pitchFamily="34" charset="-122"/>
              </a:rPr>
              <a:t>UltimateReceiver</a:t>
            </a:r>
            <a:r>
              <a:rPr lang="zh-CN" altLang="en-US" sz="1600">
                <a:solidFill>
                  <a:srgbClr val="0000FF"/>
                </a:solidFill>
                <a:latin typeface="微软雅黑" panose="020B0503020204020204" pitchFamily="34" charset="-122"/>
                <a:ea typeface="微软雅黑" panose="020B0503020204020204" pitchFamily="34" charset="-122"/>
              </a:rPr>
              <a:t>：标识为</a:t>
            </a:r>
            <a:r>
              <a:rPr lang="en-US" altLang="zh-CN" sz="1600">
                <a:solidFill>
                  <a:srgbClr val="0000FF"/>
                </a:solidFill>
                <a:latin typeface="微软雅黑" panose="020B0503020204020204" pitchFamily="34" charset="-122"/>
                <a:ea typeface="微软雅黑" panose="020B0503020204020204" pitchFamily="34" charset="-122"/>
                <a:hlinkClick r:id="rId4"/>
              </a:rPr>
              <a:t>http://www.w3.org/2003/05/soap-envelope/role/ultimateReceiver</a:t>
            </a:r>
            <a:r>
              <a:rPr lang="en-US" altLang="zh-CN" sz="1600">
                <a:solidFill>
                  <a:srgbClr val="0000FF"/>
                </a:solidFill>
                <a:latin typeface="微软雅黑" panose="020B0503020204020204" pitchFamily="34" charset="-122"/>
                <a:ea typeface="微软雅黑" panose="020B0503020204020204" pitchFamily="34" charset="-122"/>
              </a:rPr>
              <a:t>  </a:t>
            </a:r>
            <a:r>
              <a:rPr lang="zh-CN" altLang="en-US" sz="1600">
                <a:solidFill>
                  <a:srgbClr val="0000FF"/>
                </a:solidFill>
                <a:latin typeface="微软雅黑" panose="020B0503020204020204" pitchFamily="34" charset="-122"/>
                <a:ea typeface="微软雅黑" panose="020B0503020204020204" pitchFamily="34" charset="-122"/>
              </a:rPr>
              <a:t>，表示最终消息接收者。</a:t>
            </a:r>
          </a:p>
        </p:txBody>
      </p:sp>
    </p:spTree>
    <p:extLst>
      <p:ext uri="{BB962C8B-B14F-4D97-AF65-F5344CB8AC3E}">
        <p14:creationId xmlns:p14="http://schemas.microsoft.com/office/powerpoint/2010/main" val="363735765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BDEFDC4-736D-4BC3-B8B8-93125F95F004}"/>
              </a:ext>
            </a:extLst>
          </p:cNvPr>
          <p:cNvSpPr>
            <a:spLocks noGrp="1"/>
          </p:cNvSpPr>
          <p:nvPr>
            <p:ph type="title"/>
          </p:nvPr>
        </p:nvSpPr>
        <p:spPr/>
        <p:txBody>
          <a:bodyPr/>
          <a:lstStyle/>
          <a:p>
            <a:r>
              <a:rPr lang="en-US" altLang="zh-CN"/>
              <a:t>4.2 SOAP</a:t>
            </a:r>
            <a:r>
              <a:rPr lang="zh-CN" altLang="en-US"/>
              <a:t>消息结构</a:t>
            </a:r>
          </a:p>
        </p:txBody>
      </p:sp>
      <p:pic>
        <p:nvPicPr>
          <p:cNvPr id="4" name="Picture 2">
            <a:extLst>
              <a:ext uri="{FF2B5EF4-FFF2-40B4-BE49-F238E27FC236}">
                <a16:creationId xmlns:a16="http://schemas.microsoft.com/office/drawing/2014/main" id="{A7F6FCE6-4BD7-4EF3-99D0-5244BA9B4E7D}"/>
              </a:ext>
            </a:extLst>
          </p:cNvPr>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2783632" y="764704"/>
            <a:ext cx="5472608" cy="41997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a:extLst>
              <a:ext uri="{FF2B5EF4-FFF2-40B4-BE49-F238E27FC236}">
                <a16:creationId xmlns:a16="http://schemas.microsoft.com/office/drawing/2014/main" id="{B5952BF3-6C97-4A37-B8D6-3CF5D9E7BFE0}"/>
              </a:ext>
            </a:extLst>
          </p:cNvPr>
          <p:cNvSpPr txBox="1"/>
          <p:nvPr/>
        </p:nvSpPr>
        <p:spPr>
          <a:xfrm>
            <a:off x="551384" y="4964459"/>
            <a:ext cx="11089232" cy="1705403"/>
          </a:xfrm>
          <a:prstGeom prst="rect">
            <a:avLst/>
          </a:prstGeom>
          <a:noFill/>
        </p:spPr>
        <p:txBody>
          <a:bodyPr wrap="square" rtlCol="0">
            <a:spAutoFit/>
          </a:bodyPr>
          <a:lstStyle/>
          <a:p>
            <a:pPr>
              <a:lnSpc>
                <a:spcPct val="150000"/>
              </a:lnSpc>
            </a:pPr>
            <a:r>
              <a:rPr lang="en-US" altLang="zh-CN">
                <a:solidFill>
                  <a:srgbClr val="0000FF"/>
                </a:solidFill>
                <a:latin typeface="微软雅黑" panose="020B0503020204020204" pitchFamily="34" charset="-122"/>
                <a:ea typeface="微软雅黑" panose="020B0503020204020204" pitchFamily="34" charset="-122"/>
              </a:rPr>
              <a:t>(1)</a:t>
            </a:r>
            <a:r>
              <a:rPr lang="zh-CN" altLang="en-US">
                <a:solidFill>
                  <a:srgbClr val="0000FF"/>
                </a:solidFill>
                <a:latin typeface="微软雅黑" panose="020B0503020204020204" pitchFamily="34" charset="-122"/>
                <a:ea typeface="微软雅黑" panose="020B0503020204020204" pitchFamily="34" charset="-122"/>
              </a:rPr>
              <a:t>这</a:t>
            </a:r>
            <a:r>
              <a:rPr lang="zh-CN" altLang="en-US" dirty="0">
                <a:solidFill>
                  <a:srgbClr val="0000FF"/>
                </a:solidFill>
                <a:latin typeface="微软雅黑" panose="020B0503020204020204" pitchFamily="34" charset="-122"/>
                <a:ea typeface="微软雅黑" panose="020B0503020204020204" pitchFamily="34" charset="-122"/>
              </a:rPr>
              <a:t>是</a:t>
            </a:r>
            <a:r>
              <a:rPr lang="en-US" altLang="zh-CN" dirty="0">
                <a:solidFill>
                  <a:srgbClr val="0000FF"/>
                </a:solidFill>
                <a:latin typeface="微软雅黑" panose="020B0503020204020204" pitchFamily="34" charset="-122"/>
                <a:ea typeface="微软雅黑" panose="020B0503020204020204" pitchFamily="34" charset="-122"/>
              </a:rPr>
              <a:t>SOAP</a:t>
            </a:r>
            <a:r>
              <a:rPr lang="zh-CN" altLang="en-US" dirty="0">
                <a:solidFill>
                  <a:srgbClr val="0000FF"/>
                </a:solidFill>
                <a:latin typeface="微软雅黑" panose="020B0503020204020204" pitchFamily="34" charset="-122"/>
                <a:ea typeface="微软雅黑" panose="020B0503020204020204" pitchFamily="34" charset="-122"/>
              </a:rPr>
              <a:t>消息结构的基本模型。</a:t>
            </a:r>
            <a:endParaRPr lang="en-US" altLang="zh-CN" dirty="0">
              <a:solidFill>
                <a:srgbClr val="0000FF"/>
              </a:solidFill>
              <a:latin typeface="微软雅黑" panose="020B0503020204020204" pitchFamily="34" charset="-122"/>
              <a:ea typeface="微软雅黑" panose="020B0503020204020204" pitchFamily="34" charset="-122"/>
            </a:endParaRPr>
          </a:p>
          <a:p>
            <a:pPr>
              <a:lnSpc>
                <a:spcPct val="150000"/>
              </a:lnSpc>
            </a:pPr>
            <a:r>
              <a:rPr lang="en-US" altLang="zh-CN">
                <a:solidFill>
                  <a:srgbClr val="0000FF"/>
                </a:solidFill>
                <a:latin typeface="微软雅黑" panose="020B0503020204020204" pitchFamily="34" charset="-122"/>
                <a:ea typeface="微软雅黑" panose="020B0503020204020204" pitchFamily="34" charset="-122"/>
              </a:rPr>
              <a:t>(2)</a:t>
            </a:r>
            <a:r>
              <a:rPr lang="zh-CN" altLang="en-US">
                <a:solidFill>
                  <a:srgbClr val="0000FF"/>
                </a:solidFill>
                <a:latin typeface="微软雅黑" panose="020B0503020204020204" pitchFamily="34" charset="-122"/>
                <a:ea typeface="微软雅黑" panose="020B0503020204020204" pitchFamily="34" charset="-122"/>
              </a:rPr>
              <a:t>整</a:t>
            </a:r>
            <a:r>
              <a:rPr lang="zh-CN" altLang="en-US" dirty="0">
                <a:solidFill>
                  <a:srgbClr val="0000FF"/>
                </a:solidFill>
                <a:latin typeface="微软雅黑" panose="020B0503020204020204" pitchFamily="34" charset="-122"/>
                <a:ea typeface="微软雅黑" panose="020B0503020204020204" pitchFamily="34" charset="-122"/>
              </a:rPr>
              <a:t>条</a:t>
            </a:r>
            <a:r>
              <a:rPr lang="en-US" altLang="zh-CN" dirty="0">
                <a:solidFill>
                  <a:srgbClr val="0000FF"/>
                </a:solidFill>
                <a:latin typeface="微软雅黑" panose="020B0503020204020204" pitchFamily="34" charset="-122"/>
                <a:ea typeface="微软雅黑" panose="020B0503020204020204" pitchFamily="34" charset="-122"/>
              </a:rPr>
              <a:t>SOAP</a:t>
            </a:r>
            <a:r>
              <a:rPr lang="zh-CN" altLang="en-US" dirty="0">
                <a:solidFill>
                  <a:srgbClr val="0000FF"/>
                </a:solidFill>
                <a:latin typeface="微软雅黑" panose="020B0503020204020204" pitchFamily="34" charset="-122"/>
                <a:ea typeface="微软雅黑" panose="020B0503020204020204" pitchFamily="34" charset="-122"/>
              </a:rPr>
              <a:t>消息包含在一</a:t>
            </a:r>
            <a:r>
              <a:rPr lang="zh-CN" altLang="en-US">
                <a:solidFill>
                  <a:srgbClr val="0000FF"/>
                </a:solidFill>
                <a:latin typeface="微软雅黑" panose="020B0503020204020204" pitchFamily="34" charset="-122"/>
                <a:ea typeface="微软雅黑" panose="020B0503020204020204" pitchFamily="34" charset="-122"/>
              </a:rPr>
              <a:t>个信封</a:t>
            </a:r>
            <a:r>
              <a:rPr lang="en-US" altLang="zh-CN">
                <a:solidFill>
                  <a:srgbClr val="0000FF"/>
                </a:solidFill>
                <a:latin typeface="微软雅黑" panose="020B0503020204020204" pitchFamily="34" charset="-122"/>
                <a:ea typeface="微软雅黑" panose="020B0503020204020204" pitchFamily="34" charset="-122"/>
              </a:rPr>
              <a:t>(Envelope)</a:t>
            </a:r>
            <a:r>
              <a:rPr lang="zh-CN" altLang="en-US">
                <a:solidFill>
                  <a:srgbClr val="0000FF"/>
                </a:solidFill>
                <a:latin typeface="微软雅黑" panose="020B0503020204020204" pitchFamily="34" charset="-122"/>
                <a:ea typeface="微软雅黑" panose="020B0503020204020204" pitchFamily="34" charset="-122"/>
              </a:rPr>
              <a:t>中</a:t>
            </a:r>
            <a:r>
              <a:rPr lang="zh-CN" altLang="en-US" dirty="0">
                <a:solidFill>
                  <a:srgbClr val="0000FF"/>
                </a:solidFill>
                <a:latin typeface="微软雅黑" panose="020B0503020204020204" pitchFamily="34" charset="-122"/>
                <a:ea typeface="微软雅黑" panose="020B0503020204020204" pitchFamily="34" charset="-122"/>
              </a:rPr>
              <a:t>，信封内的</a:t>
            </a:r>
            <a:r>
              <a:rPr lang="en-US" altLang="zh-CN" dirty="0">
                <a:solidFill>
                  <a:srgbClr val="0000FF"/>
                </a:solidFill>
                <a:latin typeface="微软雅黑" panose="020B0503020204020204" pitchFamily="34" charset="-122"/>
                <a:ea typeface="微软雅黑" panose="020B0503020204020204" pitchFamily="34" charset="-122"/>
              </a:rPr>
              <a:t>SOAP</a:t>
            </a:r>
            <a:r>
              <a:rPr lang="zh-CN" altLang="en-US" dirty="0">
                <a:solidFill>
                  <a:srgbClr val="0000FF"/>
                </a:solidFill>
                <a:latin typeface="微软雅黑" panose="020B0503020204020204" pitchFamily="34" charset="-122"/>
                <a:ea typeface="微软雅黑" panose="020B0503020204020204" pitchFamily="34" charset="-122"/>
              </a:rPr>
              <a:t>消息分为</a:t>
            </a:r>
            <a:r>
              <a:rPr lang="en-US" altLang="zh-CN" dirty="0">
                <a:solidFill>
                  <a:srgbClr val="0000FF"/>
                </a:solidFill>
                <a:latin typeface="微软雅黑" panose="020B0503020204020204" pitchFamily="34" charset="-122"/>
                <a:ea typeface="微软雅黑" panose="020B0503020204020204" pitchFamily="34" charset="-122"/>
              </a:rPr>
              <a:t>SOAP</a:t>
            </a:r>
            <a:r>
              <a:rPr lang="zh-CN" altLang="en-US">
                <a:solidFill>
                  <a:srgbClr val="0000FF"/>
                </a:solidFill>
                <a:latin typeface="微软雅黑" panose="020B0503020204020204" pitchFamily="34" charset="-122"/>
                <a:ea typeface="微软雅黑" panose="020B0503020204020204" pitchFamily="34" charset="-122"/>
              </a:rPr>
              <a:t>消息头</a:t>
            </a:r>
            <a:r>
              <a:rPr lang="en-US" altLang="zh-CN">
                <a:solidFill>
                  <a:srgbClr val="0000FF"/>
                </a:solidFill>
                <a:latin typeface="微软雅黑" panose="020B0503020204020204" pitchFamily="34" charset="-122"/>
                <a:ea typeface="微软雅黑" panose="020B0503020204020204" pitchFamily="34" charset="-122"/>
              </a:rPr>
              <a:t>(Header)</a:t>
            </a:r>
            <a:r>
              <a:rPr lang="zh-CN" altLang="en-US">
                <a:solidFill>
                  <a:srgbClr val="0000FF"/>
                </a:solidFill>
                <a:latin typeface="微软雅黑" panose="020B0503020204020204" pitchFamily="34" charset="-122"/>
                <a:ea typeface="微软雅黑" panose="020B0503020204020204" pitchFamily="34" charset="-122"/>
              </a:rPr>
              <a:t>和</a:t>
            </a:r>
            <a:r>
              <a:rPr lang="zh-CN" altLang="en-US" dirty="0">
                <a:solidFill>
                  <a:srgbClr val="0000FF"/>
                </a:solidFill>
                <a:latin typeface="微软雅黑" panose="020B0503020204020204" pitchFamily="34" charset="-122"/>
                <a:ea typeface="微软雅黑" panose="020B0503020204020204" pitchFamily="34" charset="-122"/>
              </a:rPr>
              <a:t>一个</a:t>
            </a:r>
            <a:r>
              <a:rPr lang="en-US" altLang="zh-CN" dirty="0">
                <a:solidFill>
                  <a:srgbClr val="0000FF"/>
                </a:solidFill>
                <a:latin typeface="微软雅黑" panose="020B0503020204020204" pitchFamily="34" charset="-122"/>
                <a:ea typeface="微软雅黑" panose="020B0503020204020204" pitchFamily="34" charset="-122"/>
              </a:rPr>
              <a:t>SOAP</a:t>
            </a:r>
            <a:r>
              <a:rPr lang="zh-CN" altLang="en-US">
                <a:solidFill>
                  <a:srgbClr val="0000FF"/>
                </a:solidFill>
                <a:latin typeface="微软雅黑" panose="020B0503020204020204" pitchFamily="34" charset="-122"/>
                <a:ea typeface="微软雅黑" panose="020B0503020204020204" pitchFamily="34" charset="-122"/>
              </a:rPr>
              <a:t>消息体</a:t>
            </a:r>
            <a:r>
              <a:rPr lang="en-US" altLang="zh-CN">
                <a:solidFill>
                  <a:srgbClr val="0000FF"/>
                </a:solidFill>
                <a:latin typeface="微软雅黑" panose="020B0503020204020204" pitchFamily="34" charset="-122"/>
                <a:ea typeface="微软雅黑" panose="020B0503020204020204" pitchFamily="34" charset="-122"/>
              </a:rPr>
              <a:t>(Body)</a:t>
            </a:r>
            <a:r>
              <a:rPr lang="zh-CN" altLang="en-US">
                <a:solidFill>
                  <a:srgbClr val="0000FF"/>
                </a:solidFill>
                <a:latin typeface="微软雅黑" panose="020B0503020204020204" pitchFamily="34" charset="-122"/>
                <a:ea typeface="微软雅黑" panose="020B0503020204020204" pitchFamily="34" charset="-122"/>
              </a:rPr>
              <a:t>两</a:t>
            </a:r>
            <a:r>
              <a:rPr lang="zh-CN" altLang="en-US" dirty="0">
                <a:solidFill>
                  <a:srgbClr val="0000FF"/>
                </a:solidFill>
                <a:latin typeface="微软雅黑" panose="020B0503020204020204" pitchFamily="34" charset="-122"/>
                <a:ea typeface="微软雅黑" panose="020B0503020204020204" pitchFamily="34" charset="-122"/>
              </a:rPr>
              <a:t>部分，其中</a:t>
            </a:r>
            <a:r>
              <a:rPr lang="en-US" altLang="zh-CN" dirty="0">
                <a:solidFill>
                  <a:srgbClr val="0000FF"/>
                </a:solidFill>
                <a:latin typeface="微软雅黑" panose="020B0503020204020204" pitchFamily="34" charset="-122"/>
                <a:ea typeface="微软雅黑" panose="020B0503020204020204" pitchFamily="34" charset="-122"/>
              </a:rPr>
              <a:t>SOAP</a:t>
            </a:r>
            <a:r>
              <a:rPr lang="zh-CN" altLang="en-US" dirty="0">
                <a:solidFill>
                  <a:srgbClr val="0000FF"/>
                </a:solidFill>
                <a:latin typeface="微软雅黑" panose="020B0503020204020204" pitchFamily="34" charset="-122"/>
                <a:ea typeface="微软雅黑" panose="020B0503020204020204" pitchFamily="34" charset="-122"/>
              </a:rPr>
              <a:t>消息头是可选的，头和体可以包含多个条目，其中</a:t>
            </a:r>
            <a:r>
              <a:rPr lang="en-US" altLang="zh-CN" dirty="0">
                <a:solidFill>
                  <a:srgbClr val="0000FF"/>
                </a:solidFill>
                <a:latin typeface="微软雅黑" panose="020B0503020204020204" pitchFamily="34" charset="-122"/>
                <a:ea typeface="微软雅黑" panose="020B0503020204020204" pitchFamily="34" charset="-122"/>
              </a:rPr>
              <a:t>SOAP</a:t>
            </a:r>
            <a:r>
              <a:rPr lang="zh-CN" altLang="en-US" dirty="0">
                <a:solidFill>
                  <a:srgbClr val="0000FF"/>
                </a:solidFill>
                <a:latin typeface="微软雅黑" panose="020B0503020204020204" pitchFamily="34" charset="-122"/>
                <a:ea typeface="微软雅黑" panose="020B0503020204020204" pitchFamily="34" charset="-122"/>
              </a:rPr>
              <a:t>消息体可以包含</a:t>
            </a:r>
            <a:r>
              <a:rPr lang="zh-CN" altLang="en-US">
                <a:solidFill>
                  <a:srgbClr val="0000FF"/>
                </a:solidFill>
                <a:latin typeface="微软雅黑" panose="020B0503020204020204" pitchFamily="34" charset="-122"/>
                <a:ea typeface="微软雅黑" panose="020B0503020204020204" pitchFamily="34" charset="-122"/>
              </a:rPr>
              <a:t>出错信息</a:t>
            </a:r>
            <a:r>
              <a:rPr lang="en-US" altLang="zh-CN">
                <a:solidFill>
                  <a:srgbClr val="0000FF"/>
                </a:solidFill>
                <a:latin typeface="微软雅黑" panose="020B0503020204020204" pitchFamily="34" charset="-122"/>
                <a:ea typeface="微软雅黑" panose="020B0503020204020204" pitchFamily="34" charset="-122"/>
              </a:rPr>
              <a:t>(Fault)</a:t>
            </a:r>
            <a:r>
              <a:rPr lang="zh-CN" altLang="en-US">
                <a:solidFill>
                  <a:srgbClr val="0000FF"/>
                </a:solidFill>
                <a:latin typeface="微软雅黑" panose="020B0503020204020204" pitchFamily="34" charset="-122"/>
                <a:ea typeface="微软雅黑" panose="020B0503020204020204" pitchFamily="34" charset="-122"/>
              </a:rPr>
              <a:t>。</a:t>
            </a:r>
            <a:endParaRPr lang="en-US" altLang="zh-CN" dirty="0">
              <a:solidFill>
                <a:srgbClr val="0000FF"/>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09009758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DB9387-BD3D-4906-8BED-26B9046FB8DD}"/>
              </a:ext>
            </a:extLst>
          </p:cNvPr>
          <p:cNvSpPr>
            <a:spLocks noGrp="1"/>
          </p:cNvSpPr>
          <p:nvPr>
            <p:ph type="title"/>
          </p:nvPr>
        </p:nvSpPr>
        <p:spPr/>
        <p:txBody>
          <a:bodyPr/>
          <a:lstStyle/>
          <a:p>
            <a:endParaRPr lang="zh-CN" altLang="en-US"/>
          </a:p>
        </p:txBody>
      </p:sp>
      <p:pic>
        <p:nvPicPr>
          <p:cNvPr id="4" name="Picture 2">
            <a:extLst>
              <a:ext uri="{FF2B5EF4-FFF2-40B4-BE49-F238E27FC236}">
                <a16:creationId xmlns:a16="http://schemas.microsoft.com/office/drawing/2014/main" id="{27BCA259-1EE6-4E15-8282-216422952899}"/>
              </a:ext>
            </a:extLst>
          </p:cNvPr>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2927648" y="692696"/>
            <a:ext cx="5470248" cy="32558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6">
            <a:extLst>
              <a:ext uri="{FF2B5EF4-FFF2-40B4-BE49-F238E27FC236}">
                <a16:creationId xmlns:a16="http://schemas.microsoft.com/office/drawing/2014/main" id="{5F30BF74-FCB4-4E29-9D78-CA4390365D34}"/>
              </a:ext>
            </a:extLst>
          </p:cNvPr>
          <p:cNvSpPr txBox="1"/>
          <p:nvPr/>
        </p:nvSpPr>
        <p:spPr>
          <a:xfrm>
            <a:off x="47328" y="4045096"/>
            <a:ext cx="12097344" cy="2264851"/>
          </a:xfrm>
          <a:prstGeom prst="rect">
            <a:avLst/>
          </a:prstGeom>
          <a:noFill/>
        </p:spPr>
        <p:txBody>
          <a:bodyPr wrap="square" rtlCol="0">
            <a:spAutoFit/>
          </a:bodyPr>
          <a:lstStyle/>
          <a:p>
            <a:pPr>
              <a:lnSpc>
                <a:spcPct val="150000"/>
              </a:lnSpc>
            </a:pPr>
            <a:r>
              <a:rPr lang="en-US" altLang="zh-CN" sz="1600">
                <a:solidFill>
                  <a:srgbClr val="0000FF"/>
                </a:solidFill>
                <a:latin typeface="微软雅黑" panose="020B0503020204020204" pitchFamily="34" charset="-122"/>
                <a:ea typeface="微软雅黑" panose="020B0503020204020204" pitchFamily="34" charset="-122"/>
              </a:rPr>
              <a:t>(1)</a:t>
            </a:r>
            <a:r>
              <a:rPr lang="zh-CN" altLang="en-US" sz="1600">
                <a:solidFill>
                  <a:srgbClr val="0000FF"/>
                </a:solidFill>
                <a:latin typeface="微软雅黑" panose="020B0503020204020204" pitchFamily="34" charset="-122"/>
                <a:ea typeface="微软雅黑" panose="020B0503020204020204" pitchFamily="34" charset="-122"/>
              </a:rPr>
              <a:t>这</a:t>
            </a:r>
            <a:r>
              <a:rPr lang="zh-CN" altLang="en-US" sz="1600" dirty="0">
                <a:solidFill>
                  <a:srgbClr val="0000FF"/>
                </a:solidFill>
                <a:latin typeface="微软雅黑" panose="020B0503020204020204" pitchFamily="34" charset="-122"/>
                <a:ea typeface="微软雅黑" panose="020B0503020204020204" pitchFamily="34" charset="-122"/>
              </a:rPr>
              <a:t>是</a:t>
            </a:r>
            <a:r>
              <a:rPr lang="en-US" altLang="zh-CN" sz="1600" dirty="0">
                <a:solidFill>
                  <a:srgbClr val="0000FF"/>
                </a:solidFill>
                <a:latin typeface="微软雅黑" panose="020B0503020204020204" pitchFamily="34" charset="-122"/>
                <a:ea typeface="微软雅黑" panose="020B0503020204020204" pitchFamily="34" charset="-122"/>
              </a:rPr>
              <a:t>SOAP</a:t>
            </a:r>
            <a:r>
              <a:rPr lang="zh-CN" altLang="en-US" sz="1600" dirty="0">
                <a:solidFill>
                  <a:srgbClr val="0000FF"/>
                </a:solidFill>
                <a:latin typeface="微软雅黑" panose="020B0503020204020204" pitchFamily="34" charset="-122"/>
                <a:ea typeface="微软雅黑" panose="020B0503020204020204" pitchFamily="34" charset="-122"/>
              </a:rPr>
              <a:t>的概念模型。</a:t>
            </a:r>
            <a:endParaRPr lang="en-US" altLang="zh-CN" sz="1600" dirty="0">
              <a:solidFill>
                <a:srgbClr val="0000FF"/>
              </a:solidFill>
              <a:latin typeface="微软雅黑" panose="020B0503020204020204" pitchFamily="34" charset="-122"/>
              <a:ea typeface="微软雅黑" panose="020B0503020204020204" pitchFamily="34" charset="-122"/>
            </a:endParaRPr>
          </a:p>
          <a:p>
            <a:pPr>
              <a:lnSpc>
                <a:spcPct val="150000"/>
              </a:lnSpc>
            </a:pPr>
            <a:r>
              <a:rPr lang="en-US" altLang="zh-CN" sz="1600">
                <a:solidFill>
                  <a:srgbClr val="0000FF"/>
                </a:solidFill>
                <a:latin typeface="微软雅黑" panose="020B0503020204020204" pitchFamily="34" charset="-122"/>
                <a:ea typeface="微软雅黑" panose="020B0503020204020204" pitchFamily="34" charset="-122"/>
              </a:rPr>
              <a:t>(2)</a:t>
            </a:r>
            <a:r>
              <a:rPr lang="zh-CN" altLang="en-US" sz="1600">
                <a:solidFill>
                  <a:srgbClr val="0000FF"/>
                </a:solidFill>
                <a:latin typeface="微软雅黑" panose="020B0503020204020204" pitchFamily="34" charset="-122"/>
                <a:ea typeface="微软雅黑" panose="020B0503020204020204" pitchFamily="34" charset="-122"/>
              </a:rPr>
              <a:t>信封</a:t>
            </a:r>
            <a:r>
              <a:rPr lang="en-US" altLang="zh-CN" sz="1600">
                <a:solidFill>
                  <a:srgbClr val="0000FF"/>
                </a:solidFill>
                <a:latin typeface="微软雅黑" panose="020B0503020204020204" pitchFamily="34" charset="-122"/>
                <a:ea typeface="微软雅黑" panose="020B0503020204020204" pitchFamily="34" charset="-122"/>
              </a:rPr>
              <a:t>(Envelope)</a:t>
            </a:r>
            <a:r>
              <a:rPr lang="zh-CN" altLang="en-US" sz="1600">
                <a:solidFill>
                  <a:srgbClr val="0000FF"/>
                </a:solidFill>
                <a:latin typeface="微软雅黑" panose="020B0503020204020204" pitchFamily="34" charset="-122"/>
                <a:ea typeface="微软雅黑" panose="020B0503020204020204" pitchFamily="34" charset="-122"/>
              </a:rPr>
              <a:t>：</a:t>
            </a:r>
            <a:r>
              <a:rPr lang="en-US" altLang="zh-CN" sz="1600" dirty="0">
                <a:solidFill>
                  <a:srgbClr val="0000FF"/>
                </a:solidFill>
                <a:latin typeface="微软雅黑" panose="020B0503020204020204" pitchFamily="34" charset="-122"/>
                <a:ea typeface="微软雅黑" panose="020B0503020204020204" pitchFamily="34" charset="-122"/>
              </a:rPr>
              <a:t>SOAP</a:t>
            </a:r>
            <a:r>
              <a:rPr lang="zh-CN" altLang="en-US" sz="1600" dirty="0">
                <a:solidFill>
                  <a:srgbClr val="0000FF"/>
                </a:solidFill>
                <a:latin typeface="微软雅黑" panose="020B0503020204020204" pitchFamily="34" charset="-122"/>
                <a:ea typeface="微软雅黑" panose="020B0503020204020204" pitchFamily="34" charset="-122"/>
              </a:rPr>
              <a:t>消息的根元素，包含一个可选的</a:t>
            </a:r>
            <a:r>
              <a:rPr lang="en-US" altLang="zh-CN" sz="1600" dirty="0">
                <a:solidFill>
                  <a:srgbClr val="0000FF"/>
                </a:solidFill>
                <a:latin typeface="微软雅黑" panose="020B0503020204020204" pitchFamily="34" charset="-122"/>
                <a:ea typeface="微软雅黑" panose="020B0503020204020204" pitchFamily="34" charset="-122"/>
              </a:rPr>
              <a:t>SOAP</a:t>
            </a:r>
            <a:r>
              <a:rPr lang="zh-CN" altLang="en-US" sz="1600">
                <a:solidFill>
                  <a:srgbClr val="0000FF"/>
                </a:solidFill>
                <a:latin typeface="微软雅黑" panose="020B0503020204020204" pitchFamily="34" charset="-122"/>
                <a:ea typeface="微软雅黑" panose="020B0503020204020204" pitchFamily="34" charset="-122"/>
              </a:rPr>
              <a:t>消息头</a:t>
            </a:r>
            <a:r>
              <a:rPr lang="en-US" altLang="zh-CN" sz="1600">
                <a:solidFill>
                  <a:srgbClr val="0000FF"/>
                </a:solidFill>
                <a:latin typeface="微软雅黑" panose="020B0503020204020204" pitchFamily="34" charset="-122"/>
                <a:ea typeface="微软雅黑" panose="020B0503020204020204" pitchFamily="34" charset="-122"/>
              </a:rPr>
              <a:t>(Header)</a:t>
            </a:r>
            <a:r>
              <a:rPr lang="zh-CN" altLang="en-US" sz="1600">
                <a:solidFill>
                  <a:srgbClr val="0000FF"/>
                </a:solidFill>
                <a:latin typeface="微软雅黑" panose="020B0503020204020204" pitchFamily="34" charset="-122"/>
                <a:ea typeface="微软雅黑" panose="020B0503020204020204" pitchFamily="34" charset="-122"/>
              </a:rPr>
              <a:t>和</a:t>
            </a:r>
            <a:r>
              <a:rPr lang="zh-CN" altLang="en-US" sz="1600" dirty="0">
                <a:solidFill>
                  <a:srgbClr val="0000FF"/>
                </a:solidFill>
                <a:latin typeface="微软雅黑" panose="020B0503020204020204" pitchFamily="34" charset="-122"/>
                <a:ea typeface="微软雅黑" panose="020B0503020204020204" pitchFamily="34" charset="-122"/>
              </a:rPr>
              <a:t>一个必需的</a:t>
            </a:r>
            <a:r>
              <a:rPr lang="en-US" altLang="zh-CN" sz="1600" dirty="0">
                <a:solidFill>
                  <a:srgbClr val="0000FF"/>
                </a:solidFill>
                <a:latin typeface="微软雅黑" panose="020B0503020204020204" pitchFamily="34" charset="-122"/>
                <a:ea typeface="微软雅黑" panose="020B0503020204020204" pitchFamily="34" charset="-122"/>
              </a:rPr>
              <a:t>SOAP</a:t>
            </a:r>
            <a:r>
              <a:rPr lang="zh-CN" altLang="en-US" sz="1600">
                <a:solidFill>
                  <a:srgbClr val="0000FF"/>
                </a:solidFill>
                <a:latin typeface="微软雅黑" panose="020B0503020204020204" pitchFamily="34" charset="-122"/>
                <a:ea typeface="微软雅黑" panose="020B0503020204020204" pitchFamily="34" charset="-122"/>
              </a:rPr>
              <a:t>消息体</a:t>
            </a:r>
            <a:r>
              <a:rPr lang="en-US" altLang="zh-CN" sz="1600">
                <a:solidFill>
                  <a:srgbClr val="0000FF"/>
                </a:solidFill>
                <a:latin typeface="微软雅黑" panose="020B0503020204020204" pitchFamily="34" charset="-122"/>
                <a:ea typeface="微软雅黑" panose="020B0503020204020204" pitchFamily="34" charset="-122"/>
              </a:rPr>
              <a:t>(Body)</a:t>
            </a:r>
            <a:r>
              <a:rPr lang="zh-CN" altLang="en-US" sz="1600">
                <a:solidFill>
                  <a:srgbClr val="0000FF"/>
                </a:solidFill>
                <a:latin typeface="微软雅黑" panose="020B0503020204020204" pitchFamily="34" charset="-122"/>
                <a:ea typeface="微软雅黑" panose="020B0503020204020204" pitchFamily="34" charset="-122"/>
              </a:rPr>
              <a:t>元素</a:t>
            </a:r>
            <a:r>
              <a:rPr lang="zh-CN" altLang="en-US" sz="1600" dirty="0">
                <a:solidFill>
                  <a:srgbClr val="0000FF"/>
                </a:solidFill>
                <a:latin typeface="微软雅黑" panose="020B0503020204020204" pitchFamily="34" charset="-122"/>
                <a:ea typeface="微软雅黑" panose="020B0503020204020204" pitchFamily="34" charset="-122"/>
              </a:rPr>
              <a:t>。</a:t>
            </a:r>
            <a:endParaRPr lang="en-US" altLang="zh-CN" sz="1600" dirty="0">
              <a:solidFill>
                <a:srgbClr val="0000FF"/>
              </a:solidFill>
              <a:latin typeface="微软雅黑" panose="020B0503020204020204" pitchFamily="34" charset="-122"/>
              <a:ea typeface="微软雅黑" panose="020B0503020204020204" pitchFamily="34" charset="-122"/>
            </a:endParaRPr>
          </a:p>
          <a:p>
            <a:pPr>
              <a:lnSpc>
                <a:spcPct val="150000"/>
              </a:lnSpc>
            </a:pPr>
            <a:r>
              <a:rPr lang="en-US" altLang="zh-CN" sz="1600">
                <a:solidFill>
                  <a:srgbClr val="0000FF"/>
                </a:solidFill>
                <a:latin typeface="微软雅黑" panose="020B0503020204020204" pitchFamily="34" charset="-122"/>
                <a:ea typeface="微软雅黑" panose="020B0503020204020204" pitchFamily="34" charset="-122"/>
              </a:rPr>
              <a:t>(3)</a:t>
            </a:r>
            <a:r>
              <a:rPr lang="zh-CN" altLang="en-US" sz="1600">
                <a:solidFill>
                  <a:srgbClr val="0000FF"/>
                </a:solidFill>
                <a:latin typeface="微软雅黑" panose="020B0503020204020204" pitchFamily="34" charset="-122"/>
                <a:ea typeface="微软雅黑" panose="020B0503020204020204" pitchFamily="34" charset="-122"/>
              </a:rPr>
              <a:t>消息头</a:t>
            </a:r>
            <a:r>
              <a:rPr lang="en-US" altLang="zh-CN" sz="1600">
                <a:solidFill>
                  <a:srgbClr val="0000FF"/>
                </a:solidFill>
                <a:latin typeface="微软雅黑" panose="020B0503020204020204" pitchFamily="34" charset="-122"/>
                <a:ea typeface="微软雅黑" panose="020B0503020204020204" pitchFamily="34" charset="-122"/>
              </a:rPr>
              <a:t>(Header)</a:t>
            </a:r>
            <a:r>
              <a:rPr lang="zh-CN" altLang="en-US" sz="1600">
                <a:solidFill>
                  <a:srgbClr val="0000FF"/>
                </a:solidFill>
                <a:latin typeface="微软雅黑" panose="020B0503020204020204" pitchFamily="34" charset="-122"/>
                <a:ea typeface="微软雅黑" panose="020B0503020204020204" pitchFamily="34" charset="-122"/>
              </a:rPr>
              <a:t>：</a:t>
            </a:r>
            <a:r>
              <a:rPr lang="zh-CN" altLang="en-US" sz="1600" dirty="0">
                <a:solidFill>
                  <a:srgbClr val="0000FF"/>
                </a:solidFill>
                <a:latin typeface="微软雅黑" panose="020B0503020204020204" pitchFamily="34" charset="-122"/>
                <a:ea typeface="微软雅黑" panose="020B0503020204020204" pitchFamily="34" charset="-122"/>
              </a:rPr>
              <a:t>可选，可包含多个任意格式的</a:t>
            </a:r>
            <a:r>
              <a:rPr lang="en-US" altLang="zh-CN" sz="1600" dirty="0">
                <a:solidFill>
                  <a:srgbClr val="0000FF"/>
                </a:solidFill>
                <a:latin typeface="微软雅黑" panose="020B0503020204020204" pitchFamily="34" charset="-122"/>
                <a:ea typeface="微软雅黑" panose="020B0503020204020204" pitchFamily="34" charset="-122"/>
              </a:rPr>
              <a:t>Header</a:t>
            </a:r>
            <a:r>
              <a:rPr lang="zh-CN" altLang="en-US" sz="1600" dirty="0">
                <a:solidFill>
                  <a:srgbClr val="0000FF"/>
                </a:solidFill>
                <a:latin typeface="微软雅黑" panose="020B0503020204020204" pitchFamily="34" charset="-122"/>
                <a:ea typeface="微软雅黑" panose="020B0503020204020204" pitchFamily="34" charset="-122"/>
              </a:rPr>
              <a:t>项，如，描述安全性、事务处理、会话状态信息的</a:t>
            </a:r>
            <a:r>
              <a:rPr lang="zh-CN" altLang="en-US" sz="1600">
                <a:solidFill>
                  <a:srgbClr val="0000FF"/>
                </a:solidFill>
                <a:latin typeface="微软雅黑" panose="020B0503020204020204" pitchFamily="34" charset="-122"/>
                <a:ea typeface="微软雅黑" panose="020B0503020204020204" pitchFamily="34" charset="-122"/>
              </a:rPr>
              <a:t>项。</a:t>
            </a:r>
            <a:endParaRPr lang="en-US" altLang="zh-CN" sz="1600">
              <a:solidFill>
                <a:srgbClr val="0000FF"/>
              </a:solidFill>
              <a:latin typeface="微软雅黑" panose="020B0503020204020204" pitchFamily="34" charset="-122"/>
              <a:ea typeface="微软雅黑" panose="020B0503020204020204" pitchFamily="34" charset="-122"/>
            </a:endParaRPr>
          </a:p>
          <a:p>
            <a:pPr>
              <a:lnSpc>
                <a:spcPct val="150000"/>
              </a:lnSpc>
            </a:pPr>
            <a:r>
              <a:rPr lang="en-US" altLang="zh-CN" sz="1600">
                <a:solidFill>
                  <a:srgbClr val="0000FF"/>
                </a:solidFill>
                <a:latin typeface="微软雅黑" panose="020B0503020204020204" pitchFamily="34" charset="-122"/>
                <a:ea typeface="微软雅黑" panose="020B0503020204020204" pitchFamily="34" charset="-122"/>
              </a:rPr>
              <a:t>(4)</a:t>
            </a:r>
            <a:r>
              <a:rPr lang="zh-CN" altLang="en-US" sz="1600">
                <a:solidFill>
                  <a:srgbClr val="0000FF"/>
                </a:solidFill>
                <a:latin typeface="微软雅黑" panose="020B0503020204020204" pitchFamily="34" charset="-122"/>
                <a:ea typeface="微软雅黑" panose="020B0503020204020204" pitchFamily="34" charset="-122"/>
              </a:rPr>
              <a:t>消息体</a:t>
            </a:r>
            <a:r>
              <a:rPr lang="en-US" altLang="zh-CN" sz="1600">
                <a:solidFill>
                  <a:srgbClr val="0000FF"/>
                </a:solidFill>
                <a:latin typeface="微软雅黑" panose="020B0503020204020204" pitchFamily="34" charset="-122"/>
                <a:ea typeface="微软雅黑" panose="020B0503020204020204" pitchFamily="34" charset="-122"/>
              </a:rPr>
              <a:t>(Body)</a:t>
            </a:r>
            <a:r>
              <a:rPr lang="zh-CN" altLang="en-US" sz="1600">
                <a:solidFill>
                  <a:srgbClr val="0000FF"/>
                </a:solidFill>
                <a:latin typeface="微软雅黑" panose="020B0503020204020204" pitchFamily="34" charset="-122"/>
                <a:ea typeface="微软雅黑" panose="020B0503020204020204" pitchFamily="34" charset="-122"/>
              </a:rPr>
              <a:t>：必需元素，代表时间的消息负载，可包含多个任意格式的项。这些项可采用两种</a:t>
            </a:r>
            <a:r>
              <a:rPr lang="en-US" altLang="zh-CN" sz="1600">
                <a:solidFill>
                  <a:srgbClr val="0000FF"/>
                </a:solidFill>
                <a:latin typeface="微软雅黑" panose="020B0503020204020204" pitchFamily="34" charset="-122"/>
                <a:ea typeface="微软雅黑" panose="020B0503020204020204" pitchFamily="34" charset="-122"/>
              </a:rPr>
              <a:t>XML</a:t>
            </a:r>
            <a:r>
              <a:rPr lang="zh-CN" altLang="en-US" sz="1600">
                <a:solidFill>
                  <a:srgbClr val="0000FF"/>
                </a:solidFill>
                <a:latin typeface="微软雅黑" panose="020B0503020204020204" pitchFamily="34" charset="-122"/>
                <a:ea typeface="微软雅黑" panose="020B0503020204020204" pitchFamily="34" charset="-122"/>
              </a:rPr>
              <a:t>结构风格：文档风格或</a:t>
            </a:r>
            <a:r>
              <a:rPr lang="en-US" altLang="zh-CN" sz="1600">
                <a:solidFill>
                  <a:srgbClr val="0000FF"/>
                </a:solidFill>
                <a:latin typeface="微软雅黑" panose="020B0503020204020204" pitchFamily="34" charset="-122"/>
                <a:ea typeface="微软雅黑" panose="020B0503020204020204" pitchFamily="34" charset="-122"/>
              </a:rPr>
              <a:t>RPC</a:t>
            </a:r>
            <a:r>
              <a:rPr lang="zh-CN" altLang="en-US" sz="1600">
                <a:solidFill>
                  <a:srgbClr val="0000FF"/>
                </a:solidFill>
                <a:latin typeface="微软雅黑" panose="020B0503020204020204" pitchFamily="34" charset="-122"/>
                <a:ea typeface="微软雅黑" panose="020B0503020204020204" pitchFamily="34" charset="-122"/>
              </a:rPr>
              <a:t>风格。</a:t>
            </a:r>
          </a:p>
          <a:p>
            <a:pPr>
              <a:lnSpc>
                <a:spcPct val="150000"/>
              </a:lnSpc>
            </a:pPr>
            <a:r>
              <a:rPr lang="en-US" altLang="zh-CN" sz="1600">
                <a:solidFill>
                  <a:srgbClr val="0000FF"/>
                </a:solidFill>
                <a:latin typeface="微软雅黑" panose="020B0503020204020204" pitchFamily="34" charset="-122"/>
                <a:ea typeface="微软雅黑" panose="020B0503020204020204" pitchFamily="34" charset="-122"/>
              </a:rPr>
              <a:t>(5)</a:t>
            </a:r>
            <a:r>
              <a:rPr lang="zh-CN" altLang="en-US" sz="1600">
                <a:solidFill>
                  <a:srgbClr val="0000FF"/>
                </a:solidFill>
                <a:latin typeface="微软雅黑" panose="020B0503020204020204" pitchFamily="34" charset="-122"/>
                <a:ea typeface="微软雅黑" panose="020B0503020204020204" pitchFamily="34" charset="-122"/>
              </a:rPr>
              <a:t>故障</a:t>
            </a:r>
            <a:r>
              <a:rPr lang="en-US" altLang="zh-CN" sz="1600">
                <a:solidFill>
                  <a:srgbClr val="0000FF"/>
                </a:solidFill>
                <a:latin typeface="微软雅黑" panose="020B0503020204020204" pitchFamily="34" charset="-122"/>
                <a:ea typeface="微软雅黑" panose="020B0503020204020204" pitchFamily="34" charset="-122"/>
              </a:rPr>
              <a:t>(Fault)</a:t>
            </a:r>
            <a:r>
              <a:rPr lang="zh-CN" altLang="en-US" sz="1600">
                <a:solidFill>
                  <a:srgbClr val="0000FF"/>
                </a:solidFill>
                <a:latin typeface="微软雅黑" panose="020B0503020204020204" pitchFamily="34" charset="-122"/>
                <a:ea typeface="微软雅黑" panose="020B0503020204020204" pitchFamily="34" charset="-122"/>
              </a:rPr>
              <a:t>：可选，用于携带出错信息。</a:t>
            </a:r>
            <a:r>
              <a:rPr lang="en-US" altLang="zh-CN" sz="1600">
                <a:solidFill>
                  <a:srgbClr val="0000FF"/>
                </a:solidFill>
                <a:latin typeface="微软雅黑" panose="020B0503020204020204" pitchFamily="34" charset="-122"/>
                <a:ea typeface="微软雅黑" panose="020B0503020204020204" pitchFamily="34" charset="-122"/>
              </a:rPr>
              <a:t>Fault</a:t>
            </a:r>
            <a:r>
              <a:rPr lang="zh-CN" altLang="en-US" sz="1600">
                <a:solidFill>
                  <a:srgbClr val="0000FF"/>
                </a:solidFill>
                <a:latin typeface="微软雅黑" panose="020B0503020204020204" pitchFamily="34" charset="-122"/>
                <a:ea typeface="微软雅黑" panose="020B0503020204020204" pitchFamily="34" charset="-122"/>
              </a:rPr>
              <a:t>元素只能作为</a:t>
            </a:r>
            <a:r>
              <a:rPr lang="en-US" altLang="zh-CN" sz="1600">
                <a:solidFill>
                  <a:srgbClr val="0000FF"/>
                </a:solidFill>
                <a:latin typeface="微软雅黑" panose="020B0503020204020204" pitchFamily="34" charset="-122"/>
                <a:ea typeface="微软雅黑" panose="020B0503020204020204" pitchFamily="34" charset="-122"/>
              </a:rPr>
              <a:t>Body</a:t>
            </a:r>
            <a:r>
              <a:rPr lang="zh-CN" altLang="en-US" sz="1600">
                <a:solidFill>
                  <a:srgbClr val="0000FF"/>
                </a:solidFill>
                <a:latin typeface="微软雅黑" panose="020B0503020204020204" pitchFamily="34" charset="-122"/>
                <a:ea typeface="微软雅黑" panose="020B0503020204020204" pitchFamily="34" charset="-122"/>
              </a:rPr>
              <a:t>元素的直接子元素，且一个</a:t>
            </a:r>
            <a:r>
              <a:rPr lang="en-US" altLang="zh-CN" sz="1600">
                <a:solidFill>
                  <a:srgbClr val="0000FF"/>
                </a:solidFill>
                <a:latin typeface="微软雅黑" panose="020B0503020204020204" pitchFamily="34" charset="-122"/>
                <a:ea typeface="微软雅黑" panose="020B0503020204020204" pitchFamily="34" charset="-122"/>
              </a:rPr>
              <a:t>Body</a:t>
            </a:r>
            <a:r>
              <a:rPr lang="zh-CN" altLang="en-US" sz="1600">
                <a:solidFill>
                  <a:srgbClr val="0000FF"/>
                </a:solidFill>
                <a:latin typeface="微软雅黑" panose="020B0503020204020204" pitchFamily="34" charset="-122"/>
                <a:ea typeface="微软雅黑" panose="020B0503020204020204" pitchFamily="34" charset="-122"/>
              </a:rPr>
              <a:t>元素只能包含一个</a:t>
            </a:r>
            <a:r>
              <a:rPr lang="en-US" altLang="zh-CN" sz="1600">
                <a:solidFill>
                  <a:srgbClr val="0000FF"/>
                </a:solidFill>
                <a:latin typeface="微软雅黑" panose="020B0503020204020204" pitchFamily="34" charset="-122"/>
                <a:ea typeface="微软雅黑" panose="020B0503020204020204" pitchFamily="34" charset="-122"/>
              </a:rPr>
              <a:t>Fault</a:t>
            </a:r>
            <a:r>
              <a:rPr lang="zh-CN" altLang="en-US" sz="1600">
                <a:solidFill>
                  <a:srgbClr val="0000FF"/>
                </a:solidFill>
                <a:latin typeface="微软雅黑" panose="020B0503020204020204" pitchFamily="34" charset="-122"/>
                <a:ea typeface="微软雅黑" panose="020B0503020204020204" pitchFamily="34" charset="-122"/>
              </a:rPr>
              <a:t>元素。</a:t>
            </a:r>
          </a:p>
        </p:txBody>
      </p:sp>
    </p:spTree>
    <p:extLst>
      <p:ext uri="{BB962C8B-B14F-4D97-AF65-F5344CB8AC3E}">
        <p14:creationId xmlns:p14="http://schemas.microsoft.com/office/powerpoint/2010/main" val="203170747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A6B392-5FA5-4F5B-8D0F-600CED641975}"/>
              </a:ext>
            </a:extLst>
          </p:cNvPr>
          <p:cNvSpPr>
            <a:spLocks noGrp="1"/>
          </p:cNvSpPr>
          <p:nvPr>
            <p:ph type="title"/>
          </p:nvPr>
        </p:nvSpPr>
        <p:spPr/>
        <p:txBody>
          <a:bodyPr/>
          <a:lstStyle/>
          <a:p>
            <a:r>
              <a:rPr lang="en-US" altLang="zh-CN"/>
              <a:t>4.2.1 SOAP</a:t>
            </a:r>
            <a:r>
              <a:rPr lang="zh-CN" altLang="en-US"/>
              <a:t>信封</a:t>
            </a:r>
          </a:p>
        </p:txBody>
      </p:sp>
      <p:sp>
        <p:nvSpPr>
          <p:cNvPr id="3" name="内容占位符 2">
            <a:extLst>
              <a:ext uri="{FF2B5EF4-FFF2-40B4-BE49-F238E27FC236}">
                <a16:creationId xmlns:a16="http://schemas.microsoft.com/office/drawing/2014/main" id="{521CFE5D-014E-4FD7-9A70-05855E506FD6}"/>
              </a:ext>
            </a:extLst>
          </p:cNvPr>
          <p:cNvSpPr>
            <a:spLocks noGrp="1"/>
          </p:cNvSpPr>
          <p:nvPr>
            <p:ph idx="1"/>
          </p:nvPr>
        </p:nvSpPr>
        <p:spPr/>
        <p:txBody>
          <a:bodyPr/>
          <a:lstStyle/>
          <a:p>
            <a:r>
              <a:rPr lang="zh-CN" altLang="en-US"/>
              <a:t>在</a:t>
            </a:r>
            <a:r>
              <a:rPr lang="en-US" altLang="zh-CN"/>
              <a:t>Envelope</a:t>
            </a:r>
            <a:r>
              <a:rPr lang="zh-CN" altLang="en-US"/>
              <a:t>元素中，可通过</a:t>
            </a:r>
            <a:r>
              <a:rPr lang="en-US" altLang="zh-CN"/>
              <a:t>XML</a:t>
            </a:r>
            <a:r>
              <a:rPr lang="zh-CN" altLang="en-US"/>
              <a:t>命名空间定义</a:t>
            </a:r>
            <a:r>
              <a:rPr lang="en-US" altLang="zh-CN"/>
              <a:t>SOAP</a:t>
            </a:r>
            <a:r>
              <a:rPr lang="zh-CN" altLang="en-US"/>
              <a:t>消息的版本信息和定义编码风格。</a:t>
            </a:r>
            <a:endParaRPr lang="en-US" altLang="zh-CN"/>
          </a:p>
          <a:p>
            <a:endParaRPr lang="zh-CN" altLang="en-US"/>
          </a:p>
        </p:txBody>
      </p:sp>
      <p:sp>
        <p:nvSpPr>
          <p:cNvPr id="4" name="矩形 3">
            <a:extLst>
              <a:ext uri="{FF2B5EF4-FFF2-40B4-BE49-F238E27FC236}">
                <a16:creationId xmlns:a16="http://schemas.microsoft.com/office/drawing/2014/main" id="{EF45890D-C231-44E3-B3B6-FF022093DA10}"/>
              </a:ext>
            </a:extLst>
          </p:cNvPr>
          <p:cNvSpPr/>
          <p:nvPr/>
        </p:nvSpPr>
        <p:spPr>
          <a:xfrm>
            <a:off x="4709846" y="2940187"/>
            <a:ext cx="1836204" cy="1134126"/>
          </a:xfrm>
          <a:prstGeom prst="rect">
            <a:avLst/>
          </a:prstGeom>
          <a:solidFill>
            <a:schemeClr val="bg1">
              <a:lumMod val="85000"/>
            </a:schemeClr>
          </a:solidFill>
          <a:ln w="1270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 name="矩形 4">
            <a:extLst>
              <a:ext uri="{FF2B5EF4-FFF2-40B4-BE49-F238E27FC236}">
                <a16:creationId xmlns:a16="http://schemas.microsoft.com/office/drawing/2014/main" id="{E07C8B9E-7A30-4286-B1B3-AEA644B0FB04}"/>
              </a:ext>
            </a:extLst>
          </p:cNvPr>
          <p:cNvSpPr/>
          <p:nvPr/>
        </p:nvSpPr>
        <p:spPr>
          <a:xfrm>
            <a:off x="4709846" y="4186768"/>
            <a:ext cx="1836204" cy="1849352"/>
          </a:xfrm>
          <a:prstGeom prst="rect">
            <a:avLst/>
          </a:prstGeom>
          <a:solidFill>
            <a:schemeClr val="bg1">
              <a:lumMod val="85000"/>
            </a:schemeClr>
          </a:solidFill>
          <a:ln w="1270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6" name="矩形 5">
            <a:extLst>
              <a:ext uri="{FF2B5EF4-FFF2-40B4-BE49-F238E27FC236}">
                <a16:creationId xmlns:a16="http://schemas.microsoft.com/office/drawing/2014/main" id="{3BF3A140-2361-466C-9A36-F7289627F752}"/>
              </a:ext>
            </a:extLst>
          </p:cNvPr>
          <p:cNvSpPr/>
          <p:nvPr/>
        </p:nvSpPr>
        <p:spPr>
          <a:xfrm>
            <a:off x="4871864" y="2292115"/>
            <a:ext cx="4482498" cy="216024"/>
          </a:xfrm>
          <a:prstGeom prst="rect">
            <a:avLst/>
          </a:prstGeom>
          <a:solidFill>
            <a:schemeClr val="bg1">
              <a:lumMod val="85000"/>
            </a:schemeClr>
          </a:solidFill>
          <a:ln w="1270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solidFill>
                <a:srgbClr val="0000FF"/>
              </a:solidFill>
            </a:endParaRPr>
          </a:p>
        </p:txBody>
      </p:sp>
      <p:sp>
        <p:nvSpPr>
          <p:cNvPr id="7" name="矩形 6">
            <a:extLst>
              <a:ext uri="{FF2B5EF4-FFF2-40B4-BE49-F238E27FC236}">
                <a16:creationId xmlns:a16="http://schemas.microsoft.com/office/drawing/2014/main" id="{FA50C8C9-3633-40E7-986B-646604405A5D}"/>
              </a:ext>
            </a:extLst>
          </p:cNvPr>
          <p:cNvSpPr/>
          <p:nvPr/>
        </p:nvSpPr>
        <p:spPr>
          <a:xfrm>
            <a:off x="4871864" y="2508139"/>
            <a:ext cx="5022558" cy="270030"/>
          </a:xfrm>
          <a:prstGeom prst="rect">
            <a:avLst/>
          </a:prstGeom>
          <a:solidFill>
            <a:schemeClr val="bg1">
              <a:lumMod val="85000"/>
            </a:schemeClr>
          </a:solidFill>
          <a:ln w="1270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8" name="TextBox 3">
            <a:extLst>
              <a:ext uri="{FF2B5EF4-FFF2-40B4-BE49-F238E27FC236}">
                <a16:creationId xmlns:a16="http://schemas.microsoft.com/office/drawing/2014/main" id="{EC163544-206B-4476-80E3-8B49AE20E94A}"/>
              </a:ext>
            </a:extLst>
          </p:cNvPr>
          <p:cNvSpPr txBox="1"/>
          <p:nvPr/>
        </p:nvSpPr>
        <p:spPr>
          <a:xfrm>
            <a:off x="4493822" y="1996528"/>
            <a:ext cx="5886654" cy="4447179"/>
          </a:xfrm>
          <a:prstGeom prst="rect">
            <a:avLst/>
          </a:prstGeom>
          <a:noFill/>
          <a:ln>
            <a:solidFill>
              <a:schemeClr val="tx1"/>
            </a:solidFill>
          </a:ln>
        </p:spPr>
        <p:txBody>
          <a:bodyPr wrap="square" rtlCol="0">
            <a:spAutoFit/>
          </a:bodyPr>
          <a:lstStyle/>
          <a:p>
            <a:pPr>
              <a:lnSpc>
                <a:spcPct val="120000"/>
              </a:lnSpc>
            </a:pPr>
            <a:r>
              <a:rPr lang="en-US" altLang="zh-CN" sz="1350" dirty="0">
                <a:latin typeface="Times New Roman" panose="02020603050405020304" pitchFamily="18" charset="0"/>
                <a:cs typeface="Times New Roman" panose="02020603050405020304" pitchFamily="18" charset="0"/>
              </a:rPr>
              <a:t>&lt;</a:t>
            </a:r>
            <a:r>
              <a:rPr lang="en-US" altLang="zh-CN" sz="1350" dirty="0" err="1">
                <a:latin typeface="Times New Roman" panose="02020603050405020304" pitchFamily="18" charset="0"/>
                <a:cs typeface="Times New Roman" panose="02020603050405020304" pitchFamily="18" charset="0"/>
              </a:rPr>
              <a:t>soapEnv</a:t>
            </a:r>
            <a:r>
              <a:rPr lang="en-US" altLang="zh-CN" sz="1350" dirty="0">
                <a:latin typeface="Times New Roman" panose="02020603050405020304" pitchFamily="18" charset="0"/>
                <a:cs typeface="Times New Roman" panose="02020603050405020304" pitchFamily="18" charset="0"/>
              </a:rPr>
              <a:t>: </a:t>
            </a:r>
            <a:r>
              <a:rPr lang="en-US" altLang="zh-CN" sz="1350" dirty="0">
                <a:solidFill>
                  <a:srgbClr val="FF0000"/>
                </a:solidFill>
                <a:latin typeface="Times New Roman" panose="02020603050405020304" pitchFamily="18" charset="0"/>
                <a:cs typeface="Times New Roman" panose="02020603050405020304" pitchFamily="18" charset="0"/>
              </a:rPr>
              <a:t>Envelope</a:t>
            </a:r>
          </a:p>
          <a:p>
            <a:pPr>
              <a:lnSpc>
                <a:spcPct val="120000"/>
              </a:lnSpc>
            </a:pPr>
            <a:r>
              <a:rPr lang="en-US" altLang="zh-CN" sz="1350" dirty="0">
                <a:latin typeface="Times New Roman" panose="02020603050405020304" pitchFamily="18" charset="0"/>
                <a:cs typeface="Times New Roman" panose="02020603050405020304" pitchFamily="18" charset="0"/>
              </a:rPr>
              <a:t>        </a:t>
            </a:r>
            <a:r>
              <a:rPr lang="en-US" altLang="zh-CN" sz="1350" dirty="0" err="1">
                <a:solidFill>
                  <a:srgbClr val="0000FF"/>
                </a:solidFill>
                <a:latin typeface="Times New Roman" panose="02020603050405020304" pitchFamily="18" charset="0"/>
                <a:cs typeface="Times New Roman" panose="02020603050405020304" pitchFamily="18" charset="0"/>
              </a:rPr>
              <a:t>xmlns</a:t>
            </a:r>
            <a:r>
              <a:rPr lang="en-US" altLang="zh-CN" sz="1350" dirty="0">
                <a:solidFill>
                  <a:srgbClr val="0000FF"/>
                </a:solidFill>
                <a:latin typeface="Times New Roman" panose="02020603050405020304" pitchFamily="18" charset="0"/>
                <a:cs typeface="Times New Roman" panose="02020603050405020304" pitchFamily="18" charset="0"/>
              </a:rPr>
              <a:t>: </a:t>
            </a:r>
            <a:r>
              <a:rPr lang="en-US" altLang="zh-CN" sz="1350" dirty="0" err="1">
                <a:solidFill>
                  <a:srgbClr val="0000FF"/>
                </a:solidFill>
                <a:latin typeface="Times New Roman" panose="02020603050405020304" pitchFamily="18" charset="0"/>
                <a:cs typeface="Times New Roman" panose="02020603050405020304" pitchFamily="18" charset="0"/>
              </a:rPr>
              <a:t>soapEnv</a:t>
            </a:r>
            <a:r>
              <a:rPr lang="en-US" altLang="zh-CN" sz="1350" dirty="0">
                <a:solidFill>
                  <a:srgbClr val="0000FF"/>
                </a:solidFill>
                <a:latin typeface="Times New Roman" panose="02020603050405020304" pitchFamily="18" charset="0"/>
                <a:cs typeface="Times New Roman" panose="02020603050405020304" pitchFamily="18" charset="0"/>
              </a:rPr>
              <a:t>= “http://www.w3.org/2003/05/soap-envelope/”</a:t>
            </a:r>
          </a:p>
          <a:p>
            <a:pPr>
              <a:lnSpc>
                <a:spcPct val="120000"/>
              </a:lnSpc>
            </a:pPr>
            <a:r>
              <a:rPr lang="en-US" altLang="zh-CN" sz="1350" dirty="0">
                <a:latin typeface="Times New Roman" panose="02020603050405020304" pitchFamily="18" charset="0"/>
                <a:cs typeface="Times New Roman" panose="02020603050405020304" pitchFamily="18" charset="0"/>
              </a:rPr>
              <a:t>       </a:t>
            </a:r>
            <a:r>
              <a:rPr lang="en-US" altLang="zh-CN" sz="1350" dirty="0" err="1">
                <a:solidFill>
                  <a:srgbClr val="0000FF"/>
                </a:solidFill>
                <a:latin typeface="Times New Roman" panose="02020603050405020304" pitchFamily="18" charset="0"/>
                <a:cs typeface="Times New Roman" panose="02020603050405020304" pitchFamily="18" charset="0"/>
              </a:rPr>
              <a:t>soapEnv:encodingStyle</a:t>
            </a:r>
            <a:r>
              <a:rPr lang="en-US" altLang="zh-CN" sz="1350" dirty="0">
                <a:solidFill>
                  <a:srgbClr val="0000FF"/>
                </a:solidFill>
                <a:latin typeface="Times New Roman" panose="02020603050405020304" pitchFamily="18" charset="0"/>
                <a:cs typeface="Times New Roman" panose="02020603050405020304" pitchFamily="18" charset="0"/>
              </a:rPr>
              <a:t>=“http://www.w3.org/2003/05/soap-encoding/”&gt;</a:t>
            </a:r>
          </a:p>
          <a:p>
            <a:pPr>
              <a:lnSpc>
                <a:spcPct val="120000"/>
              </a:lnSpc>
            </a:pPr>
            <a:endParaRPr lang="en-US" altLang="zh-CN" sz="1350" dirty="0">
              <a:latin typeface="Times New Roman" panose="02020603050405020304" pitchFamily="18" charset="0"/>
              <a:cs typeface="Times New Roman" panose="02020603050405020304" pitchFamily="18" charset="0"/>
            </a:endParaRPr>
          </a:p>
          <a:p>
            <a:pPr>
              <a:lnSpc>
                <a:spcPct val="120000"/>
              </a:lnSpc>
            </a:pPr>
            <a:r>
              <a:rPr lang="en-US" altLang="zh-CN" sz="1350" dirty="0">
                <a:solidFill>
                  <a:srgbClr val="0000FF"/>
                </a:solidFill>
                <a:latin typeface="Times New Roman" panose="02020603050405020304" pitchFamily="18" charset="0"/>
                <a:cs typeface="Times New Roman" panose="02020603050405020304" pitchFamily="18" charset="0"/>
              </a:rPr>
              <a:t>    &lt; !--SOAP</a:t>
            </a:r>
            <a:r>
              <a:rPr lang="zh-CN" altLang="en-US" sz="1350" dirty="0">
                <a:solidFill>
                  <a:srgbClr val="0000FF"/>
                </a:solidFill>
                <a:latin typeface="Times New Roman" panose="02020603050405020304" pitchFamily="18" charset="0"/>
                <a:cs typeface="Times New Roman" panose="02020603050405020304" pitchFamily="18" charset="0"/>
              </a:rPr>
              <a:t>消息头</a:t>
            </a:r>
            <a:r>
              <a:rPr lang="en-US" altLang="zh-CN" sz="1350" dirty="0">
                <a:solidFill>
                  <a:srgbClr val="0000FF"/>
                </a:solidFill>
                <a:latin typeface="Times New Roman" panose="02020603050405020304" pitchFamily="18" charset="0"/>
                <a:cs typeface="Times New Roman" panose="02020603050405020304" pitchFamily="18" charset="0"/>
              </a:rPr>
              <a:t>--&gt;</a:t>
            </a:r>
          </a:p>
          <a:p>
            <a:pPr>
              <a:lnSpc>
                <a:spcPct val="120000"/>
              </a:lnSpc>
            </a:pPr>
            <a:r>
              <a:rPr lang="en-US" altLang="zh-CN" sz="1350" dirty="0">
                <a:solidFill>
                  <a:srgbClr val="3333CC"/>
                </a:solidFill>
                <a:latin typeface="Times New Roman" panose="02020603050405020304" pitchFamily="18" charset="0"/>
                <a:cs typeface="Times New Roman" panose="02020603050405020304" pitchFamily="18" charset="0"/>
              </a:rPr>
              <a:t>    &lt; </a:t>
            </a:r>
            <a:r>
              <a:rPr lang="en-US" altLang="zh-CN" sz="1350" dirty="0" err="1">
                <a:solidFill>
                  <a:srgbClr val="3333CC"/>
                </a:solidFill>
                <a:latin typeface="Times New Roman" panose="02020603050405020304" pitchFamily="18" charset="0"/>
                <a:cs typeface="Times New Roman" panose="02020603050405020304" pitchFamily="18" charset="0"/>
              </a:rPr>
              <a:t>soapEnv</a:t>
            </a:r>
            <a:r>
              <a:rPr lang="en-US" altLang="zh-CN" sz="1350" dirty="0">
                <a:solidFill>
                  <a:srgbClr val="3333CC"/>
                </a:solidFill>
                <a:latin typeface="Times New Roman" panose="02020603050405020304" pitchFamily="18" charset="0"/>
                <a:cs typeface="Times New Roman" panose="02020603050405020304" pitchFamily="18" charset="0"/>
              </a:rPr>
              <a:t>: Header&gt;</a:t>
            </a:r>
          </a:p>
          <a:p>
            <a:pPr>
              <a:lnSpc>
                <a:spcPct val="120000"/>
              </a:lnSpc>
            </a:pPr>
            <a:r>
              <a:rPr lang="en-US" altLang="zh-CN" sz="1350" dirty="0">
                <a:solidFill>
                  <a:srgbClr val="3333CC"/>
                </a:solidFill>
                <a:latin typeface="Times New Roman" panose="02020603050405020304" pitchFamily="18" charset="0"/>
                <a:cs typeface="Times New Roman" panose="02020603050405020304" pitchFamily="18" charset="0"/>
              </a:rPr>
              <a:t>            …</a:t>
            </a:r>
          </a:p>
          <a:p>
            <a:pPr indent="204788">
              <a:lnSpc>
                <a:spcPct val="120000"/>
              </a:lnSpc>
            </a:pPr>
            <a:r>
              <a:rPr lang="en-US" altLang="zh-CN" sz="1350" dirty="0">
                <a:solidFill>
                  <a:srgbClr val="3333CC"/>
                </a:solidFill>
                <a:latin typeface="Times New Roman" panose="02020603050405020304" pitchFamily="18" charset="0"/>
                <a:cs typeface="Times New Roman" panose="02020603050405020304" pitchFamily="18" charset="0"/>
              </a:rPr>
              <a:t>&lt;/</a:t>
            </a:r>
            <a:r>
              <a:rPr lang="en-US" altLang="zh-CN" sz="1350" dirty="0" err="1">
                <a:solidFill>
                  <a:srgbClr val="3333CC"/>
                </a:solidFill>
                <a:latin typeface="Times New Roman" panose="02020603050405020304" pitchFamily="18" charset="0"/>
                <a:cs typeface="Times New Roman" panose="02020603050405020304" pitchFamily="18" charset="0"/>
              </a:rPr>
              <a:t>soapENV</a:t>
            </a:r>
            <a:r>
              <a:rPr lang="en-US" altLang="zh-CN" sz="1350" dirty="0">
                <a:solidFill>
                  <a:srgbClr val="3333CC"/>
                </a:solidFill>
                <a:latin typeface="Times New Roman" panose="02020603050405020304" pitchFamily="18" charset="0"/>
                <a:cs typeface="Times New Roman" panose="02020603050405020304" pitchFamily="18" charset="0"/>
              </a:rPr>
              <a:t>: Header&gt;</a:t>
            </a:r>
          </a:p>
          <a:p>
            <a:pPr indent="204788">
              <a:lnSpc>
                <a:spcPct val="120000"/>
              </a:lnSpc>
            </a:pPr>
            <a:endParaRPr lang="en-US" altLang="zh-CN" sz="1350" dirty="0">
              <a:solidFill>
                <a:srgbClr val="3333CC"/>
              </a:solidFill>
              <a:latin typeface="Times New Roman" panose="02020603050405020304" pitchFamily="18" charset="0"/>
              <a:cs typeface="Times New Roman" panose="02020603050405020304" pitchFamily="18" charset="0"/>
            </a:endParaRPr>
          </a:p>
          <a:p>
            <a:pPr indent="204788">
              <a:lnSpc>
                <a:spcPct val="120000"/>
              </a:lnSpc>
            </a:pPr>
            <a:r>
              <a:rPr lang="en-US" altLang="zh-CN" sz="1350" dirty="0">
                <a:solidFill>
                  <a:srgbClr val="0000FF"/>
                </a:solidFill>
                <a:latin typeface="Times New Roman" panose="02020603050405020304" pitchFamily="18" charset="0"/>
                <a:cs typeface="Times New Roman" panose="02020603050405020304" pitchFamily="18" charset="0"/>
              </a:rPr>
              <a:t>&lt; !--SOAP</a:t>
            </a:r>
            <a:r>
              <a:rPr lang="zh-CN" altLang="en-US" sz="1350" dirty="0">
                <a:solidFill>
                  <a:srgbClr val="0000FF"/>
                </a:solidFill>
                <a:latin typeface="Times New Roman" panose="02020603050405020304" pitchFamily="18" charset="0"/>
                <a:cs typeface="Times New Roman" panose="02020603050405020304" pitchFamily="18" charset="0"/>
              </a:rPr>
              <a:t>消息体</a:t>
            </a:r>
            <a:r>
              <a:rPr lang="en-US" altLang="zh-CN" sz="1350" dirty="0">
                <a:solidFill>
                  <a:srgbClr val="0000FF"/>
                </a:solidFill>
                <a:latin typeface="Times New Roman" panose="02020603050405020304" pitchFamily="18" charset="0"/>
                <a:cs typeface="Times New Roman" panose="02020603050405020304" pitchFamily="18" charset="0"/>
              </a:rPr>
              <a:t>--&gt;</a:t>
            </a:r>
          </a:p>
          <a:p>
            <a:pPr indent="204788">
              <a:lnSpc>
                <a:spcPct val="120000"/>
              </a:lnSpc>
            </a:pPr>
            <a:r>
              <a:rPr lang="en-US" altLang="zh-CN" sz="1350" dirty="0">
                <a:solidFill>
                  <a:srgbClr val="0000FF"/>
                </a:solidFill>
                <a:latin typeface="Times New Roman" panose="02020603050405020304" pitchFamily="18" charset="0"/>
                <a:cs typeface="Times New Roman" panose="02020603050405020304" pitchFamily="18" charset="0"/>
              </a:rPr>
              <a:t>&lt;</a:t>
            </a:r>
            <a:r>
              <a:rPr lang="en-US" altLang="zh-CN" sz="1350" dirty="0" err="1">
                <a:solidFill>
                  <a:srgbClr val="0000FF"/>
                </a:solidFill>
                <a:latin typeface="Times New Roman" panose="02020603050405020304" pitchFamily="18" charset="0"/>
                <a:cs typeface="Times New Roman" panose="02020603050405020304" pitchFamily="18" charset="0"/>
              </a:rPr>
              <a:t>soapENV</a:t>
            </a:r>
            <a:r>
              <a:rPr lang="en-US" altLang="zh-CN" sz="1350" dirty="0">
                <a:solidFill>
                  <a:srgbClr val="0000FF"/>
                </a:solidFill>
                <a:latin typeface="Times New Roman" panose="02020603050405020304" pitchFamily="18" charset="0"/>
                <a:cs typeface="Times New Roman" panose="02020603050405020304" pitchFamily="18" charset="0"/>
              </a:rPr>
              <a:t>: Body&gt;</a:t>
            </a:r>
          </a:p>
          <a:p>
            <a:pPr indent="204788">
              <a:lnSpc>
                <a:spcPct val="120000"/>
              </a:lnSpc>
            </a:pPr>
            <a:r>
              <a:rPr lang="en-US" altLang="zh-CN" sz="1350" dirty="0">
                <a:solidFill>
                  <a:srgbClr val="0000FF"/>
                </a:solidFill>
                <a:latin typeface="Times New Roman" panose="02020603050405020304" pitchFamily="18" charset="0"/>
                <a:cs typeface="Times New Roman" panose="02020603050405020304" pitchFamily="18" charset="0"/>
              </a:rPr>
              <a:t>  …</a:t>
            </a:r>
          </a:p>
          <a:p>
            <a:pPr indent="204788">
              <a:lnSpc>
                <a:spcPct val="120000"/>
              </a:lnSpc>
            </a:pPr>
            <a:r>
              <a:rPr lang="en-US" altLang="zh-CN" sz="1350" dirty="0">
                <a:solidFill>
                  <a:srgbClr val="0000FF"/>
                </a:solidFill>
                <a:latin typeface="Times New Roman" panose="02020603050405020304" pitchFamily="18" charset="0"/>
                <a:cs typeface="Times New Roman" panose="02020603050405020304" pitchFamily="18" charset="0"/>
              </a:rPr>
              <a:t>  &lt;soap: Fault&gt;</a:t>
            </a:r>
          </a:p>
          <a:p>
            <a:pPr indent="204788">
              <a:lnSpc>
                <a:spcPct val="120000"/>
              </a:lnSpc>
            </a:pPr>
            <a:r>
              <a:rPr lang="en-US" altLang="zh-CN" sz="1350" dirty="0">
                <a:solidFill>
                  <a:srgbClr val="0000FF"/>
                </a:solidFill>
                <a:latin typeface="Times New Roman" panose="02020603050405020304" pitchFamily="18" charset="0"/>
                <a:cs typeface="Times New Roman" panose="02020603050405020304" pitchFamily="18" charset="0"/>
              </a:rPr>
              <a:t>  …</a:t>
            </a:r>
          </a:p>
          <a:p>
            <a:pPr indent="204788">
              <a:lnSpc>
                <a:spcPct val="120000"/>
              </a:lnSpc>
            </a:pPr>
            <a:r>
              <a:rPr lang="en-US" altLang="zh-CN" sz="1350" dirty="0">
                <a:solidFill>
                  <a:srgbClr val="0000FF"/>
                </a:solidFill>
                <a:latin typeface="Times New Roman" panose="02020603050405020304" pitchFamily="18" charset="0"/>
                <a:cs typeface="Times New Roman" panose="02020603050405020304" pitchFamily="18" charset="0"/>
              </a:rPr>
              <a:t> &lt;/soap: Fault&gt;</a:t>
            </a:r>
          </a:p>
          <a:p>
            <a:pPr indent="204788">
              <a:lnSpc>
                <a:spcPct val="120000"/>
              </a:lnSpc>
            </a:pPr>
            <a:r>
              <a:rPr lang="en-US" altLang="zh-CN" sz="1350" dirty="0">
                <a:solidFill>
                  <a:srgbClr val="0000FF"/>
                </a:solidFill>
                <a:latin typeface="Times New Roman" panose="02020603050405020304" pitchFamily="18" charset="0"/>
                <a:cs typeface="Times New Roman" panose="02020603050405020304" pitchFamily="18" charset="0"/>
              </a:rPr>
              <a:t>&lt;/</a:t>
            </a:r>
            <a:r>
              <a:rPr lang="en-US" altLang="zh-CN" sz="1350" dirty="0" err="1">
                <a:solidFill>
                  <a:srgbClr val="0000FF"/>
                </a:solidFill>
                <a:latin typeface="Times New Roman" panose="02020603050405020304" pitchFamily="18" charset="0"/>
                <a:cs typeface="Times New Roman" panose="02020603050405020304" pitchFamily="18" charset="0"/>
              </a:rPr>
              <a:t>soapENV</a:t>
            </a:r>
            <a:r>
              <a:rPr lang="en-US" altLang="zh-CN" sz="1350" dirty="0">
                <a:solidFill>
                  <a:srgbClr val="0000FF"/>
                </a:solidFill>
                <a:latin typeface="Times New Roman" panose="02020603050405020304" pitchFamily="18" charset="0"/>
                <a:cs typeface="Times New Roman" panose="02020603050405020304" pitchFamily="18" charset="0"/>
              </a:rPr>
              <a:t>: Body&gt;</a:t>
            </a:r>
          </a:p>
          <a:p>
            <a:pPr indent="204788">
              <a:lnSpc>
                <a:spcPct val="120000"/>
              </a:lnSpc>
            </a:pPr>
            <a:endParaRPr lang="en-US" altLang="zh-CN" sz="750" dirty="0">
              <a:solidFill>
                <a:srgbClr val="0000FF"/>
              </a:solidFill>
              <a:latin typeface="Times New Roman" panose="02020603050405020304" pitchFamily="18" charset="0"/>
              <a:cs typeface="Times New Roman" panose="02020603050405020304" pitchFamily="18" charset="0"/>
            </a:endParaRPr>
          </a:p>
          <a:p>
            <a:pPr>
              <a:lnSpc>
                <a:spcPct val="120000"/>
              </a:lnSpc>
            </a:pPr>
            <a:r>
              <a:rPr lang="en-US" altLang="zh-CN" sz="1350" dirty="0">
                <a:latin typeface="Times New Roman" panose="02020603050405020304" pitchFamily="18" charset="0"/>
                <a:cs typeface="Times New Roman" panose="02020603050405020304" pitchFamily="18" charset="0"/>
              </a:rPr>
              <a:t>&lt;/</a:t>
            </a:r>
            <a:r>
              <a:rPr lang="en-US" altLang="zh-CN" sz="1350" dirty="0" err="1">
                <a:latin typeface="Times New Roman" panose="02020603050405020304" pitchFamily="18" charset="0"/>
                <a:cs typeface="Times New Roman" panose="02020603050405020304" pitchFamily="18" charset="0"/>
              </a:rPr>
              <a:t>soapEnv</a:t>
            </a:r>
            <a:r>
              <a:rPr lang="en-US" altLang="zh-CN" sz="1350" dirty="0">
                <a:latin typeface="Times New Roman" panose="02020603050405020304" pitchFamily="18" charset="0"/>
                <a:cs typeface="Times New Roman" panose="02020603050405020304" pitchFamily="18" charset="0"/>
              </a:rPr>
              <a:t>: </a:t>
            </a:r>
            <a:r>
              <a:rPr lang="en-US" altLang="zh-CN" sz="1350" dirty="0">
                <a:solidFill>
                  <a:srgbClr val="FF0000"/>
                </a:solidFill>
                <a:latin typeface="Times New Roman" panose="02020603050405020304" pitchFamily="18" charset="0"/>
                <a:cs typeface="Times New Roman" panose="02020603050405020304" pitchFamily="18" charset="0"/>
              </a:rPr>
              <a:t>Envelope</a:t>
            </a:r>
            <a:r>
              <a:rPr lang="en-US" altLang="zh-CN" sz="1350" dirty="0">
                <a:latin typeface="Times New Roman" panose="02020603050405020304" pitchFamily="18" charset="0"/>
                <a:cs typeface="Times New Roman" panose="02020603050405020304" pitchFamily="18" charset="0"/>
              </a:rPr>
              <a:t>&gt;</a:t>
            </a:r>
            <a:endParaRPr lang="zh-CN" altLang="en-US" sz="1350" dirty="0">
              <a:latin typeface="Times New Roman" panose="02020603050405020304" pitchFamily="18" charset="0"/>
              <a:cs typeface="Times New Roman" panose="02020603050405020304" pitchFamily="18" charset="0"/>
            </a:endParaRPr>
          </a:p>
        </p:txBody>
      </p:sp>
      <p:sp>
        <p:nvSpPr>
          <p:cNvPr id="9" name="TextBox 11">
            <a:extLst>
              <a:ext uri="{FF2B5EF4-FFF2-40B4-BE49-F238E27FC236}">
                <a16:creationId xmlns:a16="http://schemas.microsoft.com/office/drawing/2014/main" id="{7130EE7E-8030-4998-9EB3-FAC09DBCB0A8}"/>
              </a:ext>
            </a:extLst>
          </p:cNvPr>
          <p:cNvSpPr txBox="1"/>
          <p:nvPr/>
        </p:nvSpPr>
        <p:spPr>
          <a:xfrm>
            <a:off x="6546050" y="1698049"/>
            <a:ext cx="3132348" cy="300082"/>
          </a:xfrm>
          <a:prstGeom prst="rect">
            <a:avLst/>
          </a:prstGeom>
          <a:noFill/>
        </p:spPr>
        <p:txBody>
          <a:bodyPr wrap="square" rtlCol="0">
            <a:spAutoFit/>
          </a:bodyPr>
          <a:lstStyle/>
          <a:p>
            <a:r>
              <a:rPr lang="en-US" altLang="zh-CN" sz="1350" dirty="0" err="1">
                <a:solidFill>
                  <a:srgbClr val="C00000"/>
                </a:solidFill>
                <a:latin typeface="Times New Roman" panose="02020603050405020304" pitchFamily="18" charset="0"/>
                <a:cs typeface="Times New Roman" panose="02020603050405020304" pitchFamily="18" charset="0"/>
              </a:rPr>
              <a:t>soapEnv</a:t>
            </a:r>
            <a:r>
              <a:rPr lang="zh-CN" altLang="en-US" sz="1350" dirty="0">
                <a:solidFill>
                  <a:srgbClr val="C00000"/>
                </a:solidFill>
                <a:latin typeface="Times New Roman" panose="02020603050405020304" pitchFamily="18" charset="0"/>
                <a:cs typeface="Times New Roman" panose="02020603050405020304" pitchFamily="18" charset="0"/>
              </a:rPr>
              <a:t>命名空间标明了</a:t>
            </a:r>
            <a:r>
              <a:rPr lang="en-US" altLang="zh-CN" sz="1350" dirty="0">
                <a:solidFill>
                  <a:srgbClr val="C00000"/>
                </a:solidFill>
                <a:latin typeface="Times New Roman" panose="02020603050405020304" pitchFamily="18" charset="0"/>
                <a:cs typeface="Times New Roman" panose="02020603050405020304" pitchFamily="18" charset="0"/>
              </a:rPr>
              <a:t>SOAP</a:t>
            </a:r>
            <a:r>
              <a:rPr lang="zh-CN" altLang="en-US" sz="1350" dirty="0">
                <a:solidFill>
                  <a:srgbClr val="C00000"/>
                </a:solidFill>
                <a:latin typeface="Times New Roman" panose="02020603050405020304" pitchFamily="18" charset="0"/>
                <a:cs typeface="Times New Roman" panose="02020603050405020304" pitchFamily="18" charset="0"/>
              </a:rPr>
              <a:t>的版本</a:t>
            </a:r>
          </a:p>
        </p:txBody>
      </p:sp>
      <p:cxnSp>
        <p:nvCxnSpPr>
          <p:cNvPr id="10" name="直接箭头连接符 9">
            <a:extLst>
              <a:ext uri="{FF2B5EF4-FFF2-40B4-BE49-F238E27FC236}">
                <a16:creationId xmlns:a16="http://schemas.microsoft.com/office/drawing/2014/main" id="{E2E0465B-8C14-4A00-A823-A61D59E15512}"/>
              </a:ext>
            </a:extLst>
          </p:cNvPr>
          <p:cNvCxnSpPr/>
          <p:nvPr/>
        </p:nvCxnSpPr>
        <p:spPr>
          <a:xfrm flipH="1">
            <a:off x="6762074" y="1975049"/>
            <a:ext cx="216024" cy="317067"/>
          </a:xfrm>
          <a:prstGeom prst="straightConnector1">
            <a:avLst/>
          </a:prstGeom>
          <a:ln w="2540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11" name="TextBox 14">
            <a:extLst>
              <a:ext uri="{FF2B5EF4-FFF2-40B4-BE49-F238E27FC236}">
                <a16:creationId xmlns:a16="http://schemas.microsoft.com/office/drawing/2014/main" id="{F34DA2CD-7B53-4546-A07B-AEF9C7AED56D}"/>
              </a:ext>
            </a:extLst>
          </p:cNvPr>
          <p:cNvSpPr txBox="1"/>
          <p:nvPr/>
        </p:nvSpPr>
        <p:spPr>
          <a:xfrm>
            <a:off x="6978098" y="2983777"/>
            <a:ext cx="3402378" cy="300082"/>
          </a:xfrm>
          <a:prstGeom prst="rect">
            <a:avLst/>
          </a:prstGeom>
          <a:noFill/>
        </p:spPr>
        <p:txBody>
          <a:bodyPr wrap="square" rtlCol="0">
            <a:spAutoFit/>
          </a:bodyPr>
          <a:lstStyle/>
          <a:p>
            <a:r>
              <a:rPr lang="en-US" altLang="zh-CN" sz="1350" dirty="0" err="1">
                <a:solidFill>
                  <a:srgbClr val="C00000"/>
                </a:solidFill>
                <a:latin typeface="Times New Roman" panose="02020603050405020304" pitchFamily="18" charset="0"/>
                <a:cs typeface="Times New Roman" panose="02020603050405020304" pitchFamily="18" charset="0"/>
              </a:rPr>
              <a:t>soapEnv</a:t>
            </a:r>
            <a:r>
              <a:rPr lang="zh-CN" altLang="en-US" sz="1350" dirty="0">
                <a:solidFill>
                  <a:srgbClr val="C00000"/>
                </a:solidFill>
                <a:latin typeface="Times New Roman" panose="02020603050405020304" pitchFamily="18" charset="0"/>
                <a:cs typeface="Times New Roman" panose="02020603050405020304" pitchFamily="18" charset="0"/>
              </a:rPr>
              <a:t>命名空间标明了</a:t>
            </a:r>
            <a:r>
              <a:rPr lang="en-US" altLang="zh-CN" sz="1350" dirty="0">
                <a:solidFill>
                  <a:srgbClr val="C00000"/>
                </a:solidFill>
                <a:latin typeface="Times New Roman" panose="02020603050405020304" pitchFamily="18" charset="0"/>
                <a:cs typeface="Times New Roman" panose="02020603050405020304" pitchFamily="18" charset="0"/>
              </a:rPr>
              <a:t>SOAP</a:t>
            </a:r>
            <a:r>
              <a:rPr lang="zh-CN" altLang="en-US" sz="1350" dirty="0">
                <a:solidFill>
                  <a:srgbClr val="C00000"/>
                </a:solidFill>
                <a:latin typeface="Times New Roman" panose="02020603050405020304" pitchFamily="18" charset="0"/>
                <a:cs typeface="Times New Roman" panose="02020603050405020304" pitchFamily="18" charset="0"/>
              </a:rPr>
              <a:t>的编码规则</a:t>
            </a:r>
          </a:p>
        </p:txBody>
      </p:sp>
      <p:cxnSp>
        <p:nvCxnSpPr>
          <p:cNvPr id="12" name="直接箭头连接符 11">
            <a:extLst>
              <a:ext uri="{FF2B5EF4-FFF2-40B4-BE49-F238E27FC236}">
                <a16:creationId xmlns:a16="http://schemas.microsoft.com/office/drawing/2014/main" id="{22770E7F-6D3D-43CC-8C8B-F06D235264EB}"/>
              </a:ext>
            </a:extLst>
          </p:cNvPr>
          <p:cNvCxnSpPr/>
          <p:nvPr/>
        </p:nvCxnSpPr>
        <p:spPr>
          <a:xfrm flipH="1" flipV="1">
            <a:off x="6762076" y="2778171"/>
            <a:ext cx="216707" cy="340907"/>
          </a:xfrm>
          <a:prstGeom prst="straightConnector1">
            <a:avLst/>
          </a:prstGeom>
          <a:ln w="2540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13" name="TextBox 28">
            <a:extLst>
              <a:ext uri="{FF2B5EF4-FFF2-40B4-BE49-F238E27FC236}">
                <a16:creationId xmlns:a16="http://schemas.microsoft.com/office/drawing/2014/main" id="{00CEB24C-8CE7-43BC-BA21-31434284B6B0}"/>
              </a:ext>
            </a:extLst>
          </p:cNvPr>
          <p:cNvSpPr txBox="1"/>
          <p:nvPr/>
        </p:nvSpPr>
        <p:spPr>
          <a:xfrm>
            <a:off x="6978880" y="3264130"/>
            <a:ext cx="3141023" cy="3189206"/>
          </a:xfrm>
          <a:prstGeom prst="rect">
            <a:avLst/>
          </a:prstGeom>
          <a:noFill/>
        </p:spPr>
        <p:txBody>
          <a:bodyPr wrap="square" rtlCol="0">
            <a:spAutoFit/>
          </a:bodyPr>
          <a:lstStyle/>
          <a:p>
            <a:pPr marL="214313" indent="-214313">
              <a:lnSpc>
                <a:spcPct val="130000"/>
              </a:lnSpc>
              <a:buFont typeface="Arial" panose="020B0604020202020204" pitchFamily="34" charset="0"/>
              <a:buChar char="•"/>
            </a:pPr>
            <a:r>
              <a:rPr lang="en-US" altLang="zh-CN" sz="1200" dirty="0">
                <a:latin typeface="Times New Roman" panose="02020603050405020304" pitchFamily="18" charset="0"/>
                <a:cs typeface="Times New Roman" panose="02020603050405020304" pitchFamily="18" charset="0"/>
              </a:rPr>
              <a:t>SOAP</a:t>
            </a:r>
            <a:r>
              <a:rPr lang="zh-CN" altLang="en-US" sz="1200" dirty="0">
                <a:latin typeface="Times New Roman" panose="02020603050405020304" pitchFamily="18" charset="0"/>
                <a:cs typeface="Times New Roman" panose="02020603050405020304" pitchFamily="18" charset="0"/>
              </a:rPr>
              <a:t>有两个版本：</a:t>
            </a:r>
            <a:endParaRPr lang="en-US" altLang="zh-CN" sz="1200" dirty="0">
              <a:latin typeface="Times New Roman" panose="02020603050405020304" pitchFamily="18" charset="0"/>
              <a:cs typeface="Times New Roman" panose="02020603050405020304" pitchFamily="18" charset="0"/>
            </a:endParaRPr>
          </a:p>
          <a:p>
            <a:pPr>
              <a:lnSpc>
                <a:spcPct val="130000"/>
              </a:lnSpc>
            </a:pPr>
            <a:r>
              <a:rPr lang="en-US" altLang="zh-CN" sz="1200" dirty="0">
                <a:latin typeface="Times New Roman" panose="02020603050405020304" pitchFamily="18" charset="0"/>
                <a:cs typeface="Times New Roman" panose="02020603050405020304" pitchFamily="18" charset="0"/>
              </a:rPr>
              <a:t>--SOAP1.1</a:t>
            </a:r>
            <a:r>
              <a:rPr lang="zh-CN" altLang="en-US" sz="1200" dirty="0">
                <a:latin typeface="Times New Roman" panose="02020603050405020304" pitchFamily="18" charset="0"/>
                <a:cs typeface="Times New Roman" panose="02020603050405020304" pitchFamily="18" charset="0"/>
              </a:rPr>
              <a:t>名字空间的</a:t>
            </a:r>
            <a:r>
              <a:rPr lang="en-US" altLang="zh-CN" sz="1200" dirty="0">
                <a:latin typeface="Times New Roman" panose="02020603050405020304" pitchFamily="18" charset="0"/>
                <a:cs typeface="Times New Roman" panose="02020603050405020304" pitchFamily="18" charset="0"/>
              </a:rPr>
              <a:t>URI</a:t>
            </a:r>
            <a:r>
              <a:rPr lang="zh-CN" altLang="en-US" sz="1200" dirty="0">
                <a:latin typeface="Times New Roman" panose="02020603050405020304" pitchFamily="18" charset="0"/>
                <a:cs typeface="Times New Roman" panose="02020603050405020304" pitchFamily="18" charset="0"/>
              </a:rPr>
              <a:t>为：</a:t>
            </a:r>
            <a:endParaRPr lang="en-US" altLang="zh-CN" sz="1200" dirty="0">
              <a:latin typeface="Times New Roman" panose="02020603050405020304" pitchFamily="18" charset="0"/>
              <a:cs typeface="Times New Roman" panose="02020603050405020304" pitchFamily="18" charset="0"/>
            </a:endParaRPr>
          </a:p>
          <a:p>
            <a:pPr>
              <a:lnSpc>
                <a:spcPct val="130000"/>
              </a:lnSpc>
            </a:pPr>
            <a:r>
              <a:rPr lang="en-US" altLang="zh-CN" sz="1200" dirty="0">
                <a:latin typeface="Times New Roman" panose="02020603050405020304" pitchFamily="18" charset="0"/>
                <a:cs typeface="Times New Roman" panose="02020603050405020304" pitchFamily="18" charset="0"/>
                <a:hlinkClick r:id="rId2"/>
              </a:rPr>
              <a:t>http://schemas.xmlsoap.org/soap/envelope/</a:t>
            </a:r>
            <a:r>
              <a:rPr lang="en-US" altLang="zh-CN" sz="1200" dirty="0">
                <a:latin typeface="Times New Roman" panose="02020603050405020304" pitchFamily="18" charset="0"/>
                <a:cs typeface="Times New Roman" panose="02020603050405020304" pitchFamily="18" charset="0"/>
              </a:rPr>
              <a:t>;</a:t>
            </a:r>
          </a:p>
          <a:p>
            <a:pPr>
              <a:lnSpc>
                <a:spcPct val="130000"/>
              </a:lnSpc>
            </a:pPr>
            <a:r>
              <a:rPr lang="en-US" altLang="zh-CN" sz="1200" dirty="0">
                <a:latin typeface="Times New Roman" panose="02020603050405020304" pitchFamily="18" charset="0"/>
                <a:cs typeface="Times New Roman" panose="02020603050405020304" pitchFamily="18" charset="0"/>
              </a:rPr>
              <a:t>--SOAP1.2</a:t>
            </a:r>
            <a:r>
              <a:rPr lang="zh-CN" altLang="en-US" sz="1200" dirty="0">
                <a:latin typeface="Times New Roman" panose="02020603050405020304" pitchFamily="18" charset="0"/>
                <a:cs typeface="Times New Roman" panose="02020603050405020304" pitchFamily="18" charset="0"/>
              </a:rPr>
              <a:t>名字空间的</a:t>
            </a:r>
            <a:r>
              <a:rPr lang="en-US" altLang="zh-CN" sz="1200" dirty="0">
                <a:latin typeface="Times New Roman" panose="02020603050405020304" pitchFamily="18" charset="0"/>
                <a:cs typeface="Times New Roman" panose="02020603050405020304" pitchFamily="18" charset="0"/>
              </a:rPr>
              <a:t>URI</a:t>
            </a:r>
            <a:r>
              <a:rPr lang="zh-CN" altLang="en-US" sz="1200" dirty="0">
                <a:latin typeface="Times New Roman" panose="02020603050405020304" pitchFamily="18" charset="0"/>
                <a:cs typeface="Times New Roman" panose="02020603050405020304" pitchFamily="18" charset="0"/>
              </a:rPr>
              <a:t>为：</a:t>
            </a:r>
            <a:endParaRPr lang="en-US" altLang="zh-CN" sz="1200" dirty="0">
              <a:latin typeface="Times New Roman" panose="02020603050405020304" pitchFamily="18" charset="0"/>
              <a:cs typeface="Times New Roman" panose="02020603050405020304" pitchFamily="18" charset="0"/>
            </a:endParaRPr>
          </a:p>
          <a:p>
            <a:pPr>
              <a:lnSpc>
                <a:spcPct val="130000"/>
              </a:lnSpc>
            </a:pPr>
            <a:r>
              <a:rPr lang="en-US" altLang="zh-CN" sz="1200" dirty="0">
                <a:latin typeface="Times New Roman" panose="02020603050405020304" pitchFamily="18" charset="0"/>
                <a:cs typeface="Times New Roman" panose="02020603050405020304" pitchFamily="18" charset="0"/>
                <a:hlinkClick r:id="rId3"/>
              </a:rPr>
              <a:t>http://www.s3.org/2003/05/soap-envelope/</a:t>
            </a:r>
            <a:r>
              <a:rPr lang="en-US" altLang="zh-CN" sz="1200" dirty="0">
                <a:latin typeface="Times New Roman" panose="02020603050405020304" pitchFamily="18" charset="0"/>
                <a:cs typeface="Times New Roman" panose="02020603050405020304" pitchFamily="18" charset="0"/>
              </a:rPr>
              <a:t>;</a:t>
            </a:r>
          </a:p>
          <a:p>
            <a:pPr>
              <a:lnSpc>
                <a:spcPct val="130000"/>
              </a:lnSpc>
            </a:pPr>
            <a:r>
              <a:rPr lang="en-US" altLang="zh-CN" sz="1200" dirty="0">
                <a:latin typeface="Times New Roman" panose="02020603050405020304" pitchFamily="18" charset="0"/>
                <a:cs typeface="Times New Roman" panose="02020603050405020304" pitchFamily="18" charset="0"/>
              </a:rPr>
              <a:t>--</a:t>
            </a:r>
            <a:r>
              <a:rPr lang="zh-CN" altLang="en-US" sz="1200" dirty="0">
                <a:latin typeface="Times New Roman" panose="02020603050405020304" pitchFamily="18" charset="0"/>
                <a:cs typeface="Times New Roman" panose="02020603050405020304" pitchFamily="18" charset="0"/>
              </a:rPr>
              <a:t>按照</a:t>
            </a:r>
            <a:r>
              <a:rPr lang="en-US" altLang="zh-CN" sz="1200" dirty="0">
                <a:latin typeface="Times New Roman" panose="02020603050405020304" pitchFamily="18" charset="0"/>
                <a:cs typeface="Times New Roman" panose="02020603050405020304" pitchFamily="18" charset="0"/>
              </a:rPr>
              <a:t>SOAP</a:t>
            </a:r>
            <a:r>
              <a:rPr lang="zh-CN" altLang="en-US" sz="1200" dirty="0">
                <a:latin typeface="Times New Roman" panose="02020603050405020304" pitchFamily="18" charset="0"/>
                <a:cs typeface="Times New Roman" panose="02020603050405020304" pitchFamily="18" charset="0"/>
              </a:rPr>
              <a:t>规范，一个</a:t>
            </a:r>
            <a:r>
              <a:rPr lang="en-US" altLang="zh-CN" sz="1200" dirty="0">
                <a:latin typeface="Times New Roman" panose="02020603050405020304" pitchFamily="18" charset="0"/>
                <a:cs typeface="Times New Roman" panose="02020603050405020304" pitchFamily="18" charset="0"/>
              </a:rPr>
              <a:t>SOAP</a:t>
            </a:r>
            <a:r>
              <a:rPr lang="zh-CN" altLang="en-US" sz="1200" dirty="0">
                <a:latin typeface="Times New Roman" panose="02020603050405020304" pitchFamily="18" charset="0"/>
                <a:cs typeface="Times New Roman" panose="02020603050405020304" pitchFamily="18" charset="0"/>
              </a:rPr>
              <a:t>信封必须与上述命名空间中的一个相关联，不遵守该命名空间声明的</a:t>
            </a:r>
            <a:r>
              <a:rPr lang="en-US" altLang="zh-CN" sz="1200" dirty="0">
                <a:latin typeface="Times New Roman" panose="02020603050405020304" pitchFamily="18" charset="0"/>
                <a:cs typeface="Times New Roman" panose="02020603050405020304" pitchFamily="18" charset="0"/>
              </a:rPr>
              <a:t>SOAP</a:t>
            </a:r>
            <a:r>
              <a:rPr lang="zh-CN" altLang="en-US" sz="1200" dirty="0">
                <a:latin typeface="Times New Roman" panose="02020603050405020304" pitchFamily="18" charset="0"/>
                <a:cs typeface="Times New Roman" panose="02020603050405020304" pitchFamily="18" charset="0"/>
              </a:rPr>
              <a:t>消息会被视为一个版本错误。</a:t>
            </a:r>
            <a:endParaRPr lang="en-US" altLang="zh-CN" sz="1200" dirty="0">
              <a:latin typeface="Times New Roman" panose="02020603050405020304" pitchFamily="18" charset="0"/>
              <a:cs typeface="Times New Roman" panose="02020603050405020304" pitchFamily="18" charset="0"/>
            </a:endParaRPr>
          </a:p>
          <a:p>
            <a:pPr marL="214313" indent="-214313">
              <a:lnSpc>
                <a:spcPct val="130000"/>
              </a:lnSpc>
              <a:buFont typeface="Arial" panose="020B0604020202020204" pitchFamily="34" charset="0"/>
              <a:buChar char="•"/>
            </a:pPr>
            <a:r>
              <a:rPr lang="en-US" altLang="zh-CN" sz="1200" dirty="0">
                <a:latin typeface="Times New Roman" panose="02020603050405020304" pitchFamily="18" charset="0"/>
                <a:cs typeface="Times New Roman" panose="02020603050405020304" pitchFamily="18" charset="0"/>
              </a:rPr>
              <a:t>SOAP1.1</a:t>
            </a:r>
            <a:r>
              <a:rPr lang="zh-CN" altLang="en-US" sz="1200" dirty="0">
                <a:latin typeface="Times New Roman" panose="02020603050405020304" pitchFamily="18" charset="0"/>
                <a:cs typeface="Times New Roman" panose="02020603050405020304" pitchFamily="18" charset="0"/>
              </a:rPr>
              <a:t>编码规则的</a:t>
            </a:r>
            <a:r>
              <a:rPr lang="en-US" altLang="zh-CN" sz="1200" dirty="0">
                <a:latin typeface="Times New Roman" panose="02020603050405020304" pitchFamily="18" charset="0"/>
                <a:cs typeface="Times New Roman" panose="02020603050405020304" pitchFamily="18" charset="0"/>
              </a:rPr>
              <a:t>URI</a:t>
            </a:r>
            <a:r>
              <a:rPr lang="zh-CN" altLang="en-US" sz="1200" dirty="0">
                <a:latin typeface="Times New Roman" panose="02020603050405020304" pitchFamily="18" charset="0"/>
                <a:cs typeface="Times New Roman" panose="02020603050405020304" pitchFamily="18" charset="0"/>
              </a:rPr>
              <a:t>为：</a:t>
            </a:r>
            <a:endParaRPr lang="en-US" altLang="zh-CN" sz="1200" dirty="0">
              <a:latin typeface="Times New Roman" panose="02020603050405020304" pitchFamily="18" charset="0"/>
              <a:cs typeface="Times New Roman" panose="02020603050405020304" pitchFamily="18" charset="0"/>
            </a:endParaRPr>
          </a:p>
          <a:p>
            <a:pPr>
              <a:lnSpc>
                <a:spcPct val="130000"/>
              </a:lnSpc>
            </a:pPr>
            <a:r>
              <a:rPr lang="en-US" altLang="zh-CN" sz="1200" dirty="0">
                <a:latin typeface="Times New Roman" panose="02020603050405020304" pitchFamily="18" charset="0"/>
                <a:cs typeface="Times New Roman" panose="02020603050405020304" pitchFamily="18" charset="0"/>
                <a:hlinkClick r:id="rId2"/>
              </a:rPr>
              <a:t>http://schemas.xmlsoap.org/soap/encoding/</a:t>
            </a:r>
            <a:r>
              <a:rPr lang="en-US" altLang="zh-CN" sz="1200" dirty="0">
                <a:latin typeface="Times New Roman" panose="02020603050405020304" pitchFamily="18" charset="0"/>
                <a:cs typeface="Times New Roman" panose="02020603050405020304" pitchFamily="18" charset="0"/>
              </a:rPr>
              <a:t>;</a:t>
            </a:r>
          </a:p>
          <a:p>
            <a:pPr marL="214313" indent="-214313">
              <a:lnSpc>
                <a:spcPct val="130000"/>
              </a:lnSpc>
              <a:buFont typeface="Arial" panose="020B0604020202020204" pitchFamily="34" charset="0"/>
              <a:buChar char="•"/>
            </a:pPr>
            <a:r>
              <a:rPr lang="en-US" altLang="zh-CN" sz="1200" dirty="0">
                <a:latin typeface="Times New Roman" panose="02020603050405020304" pitchFamily="18" charset="0"/>
                <a:cs typeface="Times New Roman" panose="02020603050405020304" pitchFamily="18" charset="0"/>
              </a:rPr>
              <a:t>SOAP1.2</a:t>
            </a:r>
            <a:r>
              <a:rPr lang="zh-CN" altLang="en-US" sz="1200" dirty="0">
                <a:latin typeface="Times New Roman" panose="02020603050405020304" pitchFamily="18" charset="0"/>
                <a:cs typeface="Times New Roman" panose="02020603050405020304" pitchFamily="18" charset="0"/>
              </a:rPr>
              <a:t>名字空间的</a:t>
            </a:r>
            <a:r>
              <a:rPr lang="en-US" altLang="zh-CN" sz="1200" dirty="0">
                <a:latin typeface="Times New Roman" panose="02020603050405020304" pitchFamily="18" charset="0"/>
                <a:cs typeface="Times New Roman" panose="02020603050405020304" pitchFamily="18" charset="0"/>
              </a:rPr>
              <a:t>URI</a:t>
            </a:r>
            <a:r>
              <a:rPr lang="zh-CN" altLang="en-US" sz="1200" dirty="0">
                <a:latin typeface="Times New Roman" panose="02020603050405020304" pitchFamily="18" charset="0"/>
                <a:cs typeface="Times New Roman" panose="02020603050405020304" pitchFamily="18" charset="0"/>
              </a:rPr>
              <a:t>为：</a:t>
            </a:r>
            <a:endParaRPr lang="en-US" altLang="zh-CN" sz="1200" dirty="0">
              <a:latin typeface="Times New Roman" panose="02020603050405020304" pitchFamily="18" charset="0"/>
              <a:cs typeface="Times New Roman" panose="02020603050405020304" pitchFamily="18" charset="0"/>
            </a:endParaRPr>
          </a:p>
          <a:p>
            <a:pPr>
              <a:lnSpc>
                <a:spcPct val="130000"/>
              </a:lnSpc>
            </a:pPr>
            <a:r>
              <a:rPr lang="en-US" altLang="zh-CN" sz="1200" dirty="0">
                <a:latin typeface="Times New Roman" panose="02020603050405020304" pitchFamily="18" charset="0"/>
                <a:cs typeface="Times New Roman" panose="02020603050405020304" pitchFamily="18" charset="0"/>
                <a:hlinkClick r:id="rId3"/>
              </a:rPr>
              <a:t>http://www.s3.org/2003/05/soap-encodinge/</a:t>
            </a:r>
            <a:r>
              <a:rPr lang="en-US" altLang="zh-CN" sz="1200" dirty="0">
                <a:latin typeface="Times New Roman" panose="02020603050405020304" pitchFamily="18" charset="0"/>
                <a:cs typeface="Times New Roman" panose="02020603050405020304" pitchFamily="18" charset="0"/>
              </a:rPr>
              <a:t>;</a:t>
            </a:r>
          </a:p>
        </p:txBody>
      </p:sp>
      <p:sp>
        <p:nvSpPr>
          <p:cNvPr id="14" name="矩形 13">
            <a:extLst>
              <a:ext uri="{FF2B5EF4-FFF2-40B4-BE49-F238E27FC236}">
                <a16:creationId xmlns:a16="http://schemas.microsoft.com/office/drawing/2014/main" id="{FF8C8491-1224-41F7-84A8-CD987C4178C1}"/>
              </a:ext>
            </a:extLst>
          </p:cNvPr>
          <p:cNvSpPr/>
          <p:nvPr/>
        </p:nvSpPr>
        <p:spPr>
          <a:xfrm>
            <a:off x="463617" y="3603647"/>
            <a:ext cx="3941656" cy="581057"/>
          </a:xfrm>
          <a:prstGeom prst="rect">
            <a:avLst/>
          </a:prstGeom>
        </p:spPr>
        <p:txBody>
          <a:bodyPr wrap="square">
            <a:spAutoFit/>
          </a:bodyPr>
          <a:lstStyle/>
          <a:p>
            <a:pPr lvl="0">
              <a:lnSpc>
                <a:spcPct val="150000"/>
              </a:lnSpc>
              <a:spcBef>
                <a:spcPct val="20000"/>
              </a:spcBef>
              <a:buClr>
                <a:srgbClr val="0000FF"/>
              </a:buClr>
              <a:buSzPct val="100000"/>
            </a:pPr>
            <a:r>
              <a:rPr lang="zh-CN" altLang="en-US" sz="24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代码</a:t>
            </a:r>
            <a:r>
              <a:rPr lang="en-US" altLang="zh-CN" sz="24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4.1 Envelope</a:t>
            </a:r>
            <a:r>
              <a:rPr lang="zh-CN" altLang="en-US" sz="24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基本结构</a:t>
            </a:r>
            <a:endParaRPr lang="en-US" altLang="zh-CN" sz="24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307100449"/>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4.2.2 SOAP</a:t>
            </a:r>
            <a:r>
              <a:rPr lang="zh-CN" altLang="en-US" dirty="0"/>
              <a:t>消息头</a:t>
            </a:r>
          </a:p>
        </p:txBody>
      </p:sp>
      <p:sp>
        <p:nvSpPr>
          <p:cNvPr id="3" name="内容占位符 2"/>
          <p:cNvSpPr>
            <a:spLocks noGrp="1"/>
          </p:cNvSpPr>
          <p:nvPr>
            <p:ph idx="1"/>
          </p:nvPr>
        </p:nvSpPr>
        <p:spPr/>
        <p:txBody>
          <a:bodyPr/>
          <a:lstStyle/>
          <a:p>
            <a:r>
              <a:rPr lang="en-US" altLang="zh-CN" dirty="0"/>
              <a:t>SOAP</a:t>
            </a:r>
            <a:r>
              <a:rPr lang="zh-CN" altLang="en-US" dirty="0"/>
              <a:t>消息头是可选的。</a:t>
            </a:r>
            <a:endParaRPr lang="en-US" altLang="zh-CN" dirty="0"/>
          </a:p>
          <a:p>
            <a:r>
              <a:rPr lang="zh-CN" altLang="en-US" dirty="0"/>
              <a:t>如果</a:t>
            </a:r>
            <a:r>
              <a:rPr lang="en-US" altLang="zh-CN" dirty="0"/>
              <a:t>SOAP</a:t>
            </a:r>
            <a:r>
              <a:rPr lang="zh-CN" altLang="en-US" dirty="0"/>
              <a:t>信封中包含</a:t>
            </a:r>
            <a:r>
              <a:rPr lang="en-US" altLang="zh-CN" dirty="0"/>
              <a:t>Header</a:t>
            </a:r>
            <a:r>
              <a:rPr lang="zh-CN" altLang="en-US" dirty="0"/>
              <a:t>元素，那么它必须作为根元素</a:t>
            </a:r>
            <a:r>
              <a:rPr lang="en-US" altLang="zh-CN" dirty="0"/>
              <a:t>Envelope</a:t>
            </a:r>
            <a:r>
              <a:rPr lang="zh-CN" altLang="en-US" dirty="0"/>
              <a:t>的第一个子元素出现。</a:t>
            </a:r>
            <a:endParaRPr lang="en-US" altLang="zh-CN" dirty="0"/>
          </a:p>
          <a:p>
            <a:r>
              <a:rPr lang="en-US" altLang="zh-CN" dirty="0"/>
              <a:t>SOAP</a:t>
            </a:r>
            <a:r>
              <a:rPr lang="zh-CN" altLang="en-US" dirty="0"/>
              <a:t>消息头是可以扩展的，用户可以自行添加一些用于描述安全性和事务管理的数据，如</a:t>
            </a:r>
            <a:r>
              <a:rPr lang="en-US" altLang="zh-CN" dirty="0"/>
              <a:t>Web</a:t>
            </a:r>
            <a:r>
              <a:rPr lang="zh-CN" altLang="en-US" dirty="0"/>
              <a:t>服务规范</a:t>
            </a:r>
            <a:r>
              <a:rPr lang="en-US" altLang="zh-CN" dirty="0"/>
              <a:t>WS-Security</a:t>
            </a:r>
            <a:r>
              <a:rPr lang="zh-CN" altLang="en-US" dirty="0"/>
              <a:t>、</a:t>
            </a:r>
            <a:r>
              <a:rPr lang="en-US" altLang="zh-CN" dirty="0"/>
              <a:t> WS-Transaction</a:t>
            </a:r>
            <a:r>
              <a:rPr lang="zh-CN" altLang="en-US" dirty="0"/>
              <a:t>等。</a:t>
            </a:r>
            <a:endParaRPr lang="en-US" altLang="zh-CN" dirty="0"/>
          </a:p>
          <a:p>
            <a:r>
              <a:rPr lang="zh-CN" altLang="en-US" dirty="0"/>
              <a:t>示例代码如下。</a:t>
            </a:r>
          </a:p>
        </p:txBody>
      </p:sp>
    </p:spTree>
    <p:extLst>
      <p:ext uri="{BB962C8B-B14F-4D97-AF65-F5344CB8AC3E}">
        <p14:creationId xmlns:p14="http://schemas.microsoft.com/office/powerpoint/2010/main" val="104938875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66CBC6-B11F-4F3B-B618-B13DE62AA5DF}"/>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59319DA3-2BC8-46EE-9FDF-0513A9E3A184}"/>
              </a:ext>
            </a:extLst>
          </p:cNvPr>
          <p:cNvSpPr>
            <a:spLocks noGrp="1"/>
          </p:cNvSpPr>
          <p:nvPr>
            <p:ph idx="1"/>
          </p:nvPr>
        </p:nvSpPr>
        <p:spPr/>
        <p:txBody>
          <a:bodyPr/>
          <a:lstStyle/>
          <a:p>
            <a:r>
              <a:rPr lang="zh-CN" altLang="en-US"/>
              <a:t>同步通信模式</a:t>
            </a:r>
            <a:endParaRPr lang="en-US" altLang="zh-CN"/>
          </a:p>
          <a:p>
            <a:pPr lvl="1"/>
            <a:r>
              <a:rPr lang="zh-CN" altLang="en-US"/>
              <a:t>阻塞式</a:t>
            </a:r>
            <a:r>
              <a:rPr lang="en-US" altLang="zh-CN"/>
              <a:t>(block)</a:t>
            </a:r>
            <a:r>
              <a:rPr lang="zh-CN" altLang="en-US"/>
              <a:t>：发送者要等待接受者应答才能继续处理自己的事务。</a:t>
            </a:r>
            <a:endParaRPr lang="en-US" altLang="zh-CN"/>
          </a:p>
          <a:p>
            <a:pPr lvl="1"/>
            <a:r>
              <a:rPr lang="zh-CN" altLang="en-US"/>
              <a:t>“阻塞”表示等待响应。</a:t>
            </a:r>
          </a:p>
          <a:p>
            <a:pPr lvl="1"/>
            <a:endParaRPr lang="zh-CN" altLang="en-US"/>
          </a:p>
        </p:txBody>
      </p:sp>
      <p:pic>
        <p:nvPicPr>
          <p:cNvPr id="4" name="Picture 3">
            <a:extLst>
              <a:ext uri="{FF2B5EF4-FFF2-40B4-BE49-F238E27FC236}">
                <a16:creationId xmlns:a16="http://schemas.microsoft.com/office/drawing/2014/main" id="{117EEE08-9EA0-494A-8AAE-DD5D40A2EF87}"/>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503712" y="2996952"/>
            <a:ext cx="5556054" cy="33747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7832391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8" name="矩形 7"/>
          <p:cNvSpPr/>
          <p:nvPr/>
        </p:nvSpPr>
        <p:spPr>
          <a:xfrm>
            <a:off x="4439816" y="1921825"/>
            <a:ext cx="6768752" cy="3168352"/>
          </a:xfrm>
          <a:prstGeom prst="rect">
            <a:avLst/>
          </a:prstGeom>
          <a:solidFill>
            <a:schemeClr val="bg1">
              <a:lumMod val="85000"/>
            </a:schemeClr>
          </a:solidFill>
          <a:ln w="1270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 name="TextBox 3"/>
          <p:cNvSpPr txBox="1"/>
          <p:nvPr/>
        </p:nvSpPr>
        <p:spPr>
          <a:xfrm>
            <a:off x="4223792" y="412266"/>
            <a:ext cx="6984776" cy="5755422"/>
          </a:xfrm>
          <a:prstGeom prst="rect">
            <a:avLst/>
          </a:prstGeom>
          <a:noFill/>
          <a:ln>
            <a:solidFill>
              <a:schemeClr val="tx1"/>
            </a:solidFill>
          </a:ln>
        </p:spPr>
        <p:txBody>
          <a:bodyPr wrap="square" rtlCol="0">
            <a:spAutoFit/>
          </a:bodyPr>
          <a:lstStyle/>
          <a:p>
            <a:r>
              <a:rPr lang="en-US" altLang="zh-CN" sz="1600" dirty="0">
                <a:latin typeface="Times New Roman" panose="02020603050405020304" pitchFamily="18" charset="0"/>
                <a:cs typeface="Times New Roman" panose="02020603050405020304" pitchFamily="18" charset="0"/>
              </a:rPr>
              <a:t>&lt;</a:t>
            </a:r>
            <a:r>
              <a:rPr lang="en-US" altLang="zh-CN" sz="1600" dirty="0" err="1">
                <a:latin typeface="Times New Roman" panose="02020603050405020304" pitchFamily="18" charset="0"/>
                <a:cs typeface="Times New Roman" panose="02020603050405020304" pitchFamily="18" charset="0"/>
              </a:rPr>
              <a:t>soapEnv</a:t>
            </a:r>
            <a:r>
              <a:rPr lang="en-US" altLang="zh-CN" sz="1600" dirty="0">
                <a:latin typeface="Times New Roman" panose="02020603050405020304" pitchFamily="18" charset="0"/>
                <a:cs typeface="Times New Roman" panose="02020603050405020304" pitchFamily="18" charset="0"/>
              </a:rPr>
              <a:t>: </a:t>
            </a:r>
            <a:r>
              <a:rPr lang="en-US" altLang="zh-CN" sz="1600" dirty="0">
                <a:solidFill>
                  <a:srgbClr val="FF0000"/>
                </a:solidFill>
                <a:latin typeface="Times New Roman" panose="02020603050405020304" pitchFamily="18" charset="0"/>
                <a:cs typeface="Times New Roman" panose="02020603050405020304" pitchFamily="18" charset="0"/>
              </a:rPr>
              <a:t>Envelope</a:t>
            </a:r>
          </a:p>
          <a:p>
            <a:r>
              <a:rPr lang="en-US" altLang="zh-CN" sz="1600" dirty="0">
                <a:latin typeface="Times New Roman" panose="02020603050405020304" pitchFamily="18" charset="0"/>
                <a:cs typeface="Times New Roman" panose="02020603050405020304" pitchFamily="18" charset="0"/>
              </a:rPr>
              <a:t>        </a:t>
            </a:r>
            <a:r>
              <a:rPr lang="en-US" altLang="zh-CN" sz="1600" dirty="0" err="1">
                <a:solidFill>
                  <a:srgbClr val="0000FF"/>
                </a:solidFill>
                <a:latin typeface="Times New Roman" panose="02020603050405020304" pitchFamily="18" charset="0"/>
                <a:cs typeface="Times New Roman" panose="02020603050405020304" pitchFamily="18" charset="0"/>
              </a:rPr>
              <a:t>xmlns</a:t>
            </a:r>
            <a:r>
              <a:rPr lang="en-US" altLang="zh-CN" sz="1600" dirty="0">
                <a:solidFill>
                  <a:srgbClr val="0000FF"/>
                </a:solidFill>
                <a:latin typeface="Times New Roman" panose="02020603050405020304" pitchFamily="18" charset="0"/>
                <a:cs typeface="Times New Roman" panose="02020603050405020304" pitchFamily="18" charset="0"/>
              </a:rPr>
              <a:t>: </a:t>
            </a:r>
            <a:r>
              <a:rPr lang="en-US" altLang="zh-CN" sz="1600" dirty="0" err="1">
                <a:solidFill>
                  <a:srgbClr val="0000FF"/>
                </a:solidFill>
                <a:latin typeface="Times New Roman" panose="02020603050405020304" pitchFamily="18" charset="0"/>
                <a:cs typeface="Times New Roman" panose="02020603050405020304" pitchFamily="18" charset="0"/>
              </a:rPr>
              <a:t>soapEnv</a:t>
            </a:r>
            <a:r>
              <a:rPr lang="en-US" altLang="zh-CN" sz="1600" dirty="0">
                <a:solidFill>
                  <a:srgbClr val="0000FF"/>
                </a:solidFill>
                <a:latin typeface="Times New Roman" panose="02020603050405020304" pitchFamily="18" charset="0"/>
                <a:cs typeface="Times New Roman" panose="02020603050405020304" pitchFamily="18" charset="0"/>
              </a:rPr>
              <a:t>= “http://www.w3.org/2003/05/soap-envelope/”</a:t>
            </a:r>
          </a:p>
          <a:p>
            <a:r>
              <a:rPr lang="en-US" altLang="zh-CN" sz="1600" dirty="0">
                <a:latin typeface="Times New Roman" panose="02020603050405020304" pitchFamily="18" charset="0"/>
                <a:cs typeface="Times New Roman" panose="02020603050405020304" pitchFamily="18" charset="0"/>
              </a:rPr>
              <a:t>       </a:t>
            </a:r>
            <a:r>
              <a:rPr lang="en-US" altLang="zh-CN" sz="1600" dirty="0" err="1">
                <a:solidFill>
                  <a:srgbClr val="0000FF"/>
                </a:solidFill>
                <a:latin typeface="Times New Roman" panose="02020603050405020304" pitchFamily="18" charset="0"/>
                <a:cs typeface="Times New Roman" panose="02020603050405020304" pitchFamily="18" charset="0"/>
              </a:rPr>
              <a:t>soapEnv:encodingStyle</a:t>
            </a:r>
            <a:r>
              <a:rPr lang="en-US" altLang="zh-CN" sz="1600" dirty="0">
                <a:solidFill>
                  <a:srgbClr val="0000FF"/>
                </a:solidFill>
                <a:latin typeface="Times New Roman" panose="02020603050405020304" pitchFamily="18" charset="0"/>
                <a:cs typeface="Times New Roman" panose="02020603050405020304" pitchFamily="18" charset="0"/>
              </a:rPr>
              <a:t>=“http://www.w3.org/2003/05/soap-encoding/”&gt;</a:t>
            </a:r>
          </a:p>
          <a:p>
            <a:endParaRPr lang="en-US" altLang="zh-CN" sz="1600" dirty="0">
              <a:latin typeface="Times New Roman" panose="02020603050405020304" pitchFamily="18" charset="0"/>
              <a:cs typeface="Times New Roman" panose="02020603050405020304" pitchFamily="18" charset="0"/>
            </a:endParaRPr>
          </a:p>
          <a:p>
            <a:r>
              <a:rPr lang="en-US" altLang="zh-CN" sz="1600" dirty="0">
                <a:solidFill>
                  <a:srgbClr val="0000FF"/>
                </a:solidFill>
                <a:latin typeface="Times New Roman" panose="02020603050405020304" pitchFamily="18" charset="0"/>
                <a:cs typeface="Times New Roman" panose="02020603050405020304" pitchFamily="18" charset="0"/>
              </a:rPr>
              <a:t>    &lt; !--SOAP</a:t>
            </a:r>
            <a:r>
              <a:rPr lang="zh-CN" altLang="en-US" sz="1600" dirty="0">
                <a:solidFill>
                  <a:srgbClr val="0000FF"/>
                </a:solidFill>
                <a:latin typeface="Times New Roman" panose="02020603050405020304" pitchFamily="18" charset="0"/>
                <a:cs typeface="Times New Roman" panose="02020603050405020304" pitchFamily="18" charset="0"/>
              </a:rPr>
              <a:t>消息头</a:t>
            </a:r>
            <a:r>
              <a:rPr lang="en-US" altLang="zh-CN" sz="1600" dirty="0">
                <a:solidFill>
                  <a:srgbClr val="0000FF"/>
                </a:solidFill>
                <a:latin typeface="Times New Roman" panose="02020603050405020304" pitchFamily="18" charset="0"/>
                <a:cs typeface="Times New Roman" panose="02020603050405020304" pitchFamily="18" charset="0"/>
              </a:rPr>
              <a:t>--&gt;</a:t>
            </a:r>
          </a:p>
          <a:p>
            <a:r>
              <a:rPr lang="en-US" altLang="zh-CN" sz="1600" dirty="0">
                <a:solidFill>
                  <a:srgbClr val="0000FF"/>
                </a:solidFill>
                <a:latin typeface="Times New Roman" panose="02020603050405020304" pitchFamily="18" charset="0"/>
                <a:cs typeface="Times New Roman" panose="02020603050405020304" pitchFamily="18" charset="0"/>
              </a:rPr>
              <a:t>    &lt;! –</a:t>
            </a:r>
            <a:r>
              <a:rPr lang="zh-CN" altLang="en-US" sz="1600" dirty="0">
                <a:solidFill>
                  <a:srgbClr val="0000FF"/>
                </a:solidFill>
                <a:latin typeface="Times New Roman" panose="02020603050405020304" pitchFamily="18" charset="0"/>
                <a:cs typeface="Times New Roman" panose="02020603050405020304" pitchFamily="18" charset="0"/>
              </a:rPr>
              <a:t>在消息头中可以定义各种扩展控制信息</a:t>
            </a:r>
            <a:r>
              <a:rPr lang="en-US" altLang="zh-CN" sz="1600" dirty="0">
                <a:solidFill>
                  <a:srgbClr val="0000FF"/>
                </a:solidFill>
                <a:latin typeface="Times New Roman" panose="02020603050405020304" pitchFamily="18" charset="0"/>
                <a:cs typeface="Times New Roman" panose="02020603050405020304" pitchFamily="18" charset="0"/>
              </a:rPr>
              <a:t>--&gt;</a:t>
            </a:r>
          </a:p>
          <a:p>
            <a:r>
              <a:rPr lang="en-US" altLang="zh-CN" sz="1600" dirty="0">
                <a:solidFill>
                  <a:srgbClr val="3333CC"/>
                </a:solidFill>
                <a:latin typeface="Times New Roman" panose="02020603050405020304" pitchFamily="18" charset="0"/>
                <a:cs typeface="Times New Roman" panose="02020603050405020304" pitchFamily="18" charset="0"/>
              </a:rPr>
              <a:t>    &lt; </a:t>
            </a:r>
            <a:r>
              <a:rPr lang="en-US" altLang="zh-CN" sz="1600" dirty="0" err="1">
                <a:solidFill>
                  <a:srgbClr val="3333CC"/>
                </a:solidFill>
                <a:latin typeface="Times New Roman" panose="02020603050405020304" pitchFamily="18" charset="0"/>
                <a:cs typeface="Times New Roman" panose="02020603050405020304" pitchFamily="18" charset="0"/>
              </a:rPr>
              <a:t>soapEnv</a:t>
            </a:r>
            <a:r>
              <a:rPr lang="en-US" altLang="zh-CN" sz="1600" dirty="0">
                <a:solidFill>
                  <a:srgbClr val="3333CC"/>
                </a:solidFill>
                <a:latin typeface="Times New Roman" panose="02020603050405020304" pitchFamily="18" charset="0"/>
                <a:cs typeface="Times New Roman" panose="02020603050405020304" pitchFamily="18" charset="0"/>
              </a:rPr>
              <a:t>: Header&gt;</a:t>
            </a:r>
          </a:p>
          <a:p>
            <a:r>
              <a:rPr lang="en-US" altLang="zh-CN" sz="1600" dirty="0">
                <a:solidFill>
                  <a:srgbClr val="3333CC"/>
                </a:solidFill>
                <a:latin typeface="Times New Roman" panose="02020603050405020304" pitchFamily="18" charset="0"/>
                <a:cs typeface="Times New Roman" panose="02020603050405020304" pitchFamily="18" charset="0"/>
              </a:rPr>
              <a:t>           &lt;</a:t>
            </a:r>
            <a:r>
              <a:rPr lang="en-US" altLang="zh-CN" sz="1600" dirty="0" err="1">
                <a:solidFill>
                  <a:srgbClr val="3333CC"/>
                </a:solidFill>
                <a:latin typeface="Times New Roman" panose="02020603050405020304" pitchFamily="18" charset="0"/>
                <a:cs typeface="Times New Roman" panose="02020603050405020304" pitchFamily="18" charset="0"/>
              </a:rPr>
              <a:t>m:reservation</a:t>
            </a:r>
            <a:r>
              <a:rPr lang="en-US" altLang="zh-CN" sz="1600" dirty="0">
                <a:solidFill>
                  <a:srgbClr val="3333CC"/>
                </a:solidFill>
                <a:latin typeface="Times New Roman" panose="02020603050405020304" pitchFamily="18" charset="0"/>
                <a:cs typeface="Times New Roman" panose="02020603050405020304" pitchFamily="18" charset="0"/>
              </a:rPr>
              <a:t> </a:t>
            </a:r>
            <a:r>
              <a:rPr lang="en-US" altLang="zh-CN" sz="1600" dirty="0" err="1">
                <a:solidFill>
                  <a:srgbClr val="3333CC"/>
                </a:solidFill>
                <a:latin typeface="Times New Roman" panose="02020603050405020304" pitchFamily="18" charset="0"/>
                <a:cs typeface="Times New Roman" panose="02020603050405020304" pitchFamily="18" charset="0"/>
              </a:rPr>
              <a:t>xmlns</a:t>
            </a:r>
            <a:r>
              <a:rPr lang="en-US" altLang="zh-CN" sz="1600" dirty="0">
                <a:solidFill>
                  <a:srgbClr val="3333CC"/>
                </a:solidFill>
                <a:latin typeface="Times New Roman" panose="02020603050405020304" pitchFamily="18" charset="0"/>
                <a:cs typeface="Times New Roman" panose="02020603050405020304" pitchFamily="18" charset="0"/>
              </a:rPr>
              <a:t>: m= </a:t>
            </a:r>
            <a:r>
              <a:rPr lang="en-US" altLang="zh-CN" sz="1600" dirty="0">
                <a:solidFill>
                  <a:srgbClr val="3333CC"/>
                </a:solidFill>
                <a:latin typeface="Times New Roman" panose="02020603050405020304" pitchFamily="18" charset="0"/>
                <a:cs typeface="Times New Roman" panose="02020603050405020304" pitchFamily="18" charset="0"/>
                <a:hlinkClick r:id="rId2"/>
              </a:rPr>
              <a:t>“http://travelcompany.example.org/reservation</a:t>
            </a:r>
            <a:r>
              <a:rPr lang="en-US" altLang="zh-CN" sz="1600" dirty="0">
                <a:solidFill>
                  <a:srgbClr val="3333CC"/>
                </a:solidFill>
                <a:latin typeface="Times New Roman" panose="02020603050405020304" pitchFamily="18" charset="0"/>
                <a:cs typeface="Times New Roman" panose="02020603050405020304" pitchFamily="18" charset="0"/>
              </a:rPr>
              <a:t>”</a:t>
            </a:r>
          </a:p>
          <a:p>
            <a:r>
              <a:rPr lang="en-US" altLang="zh-CN" sz="1600" dirty="0">
                <a:solidFill>
                  <a:srgbClr val="3333CC"/>
                </a:solidFill>
                <a:latin typeface="Times New Roman" panose="02020603050405020304" pitchFamily="18" charset="0"/>
                <a:cs typeface="Times New Roman" panose="02020603050405020304" pitchFamily="18" charset="0"/>
              </a:rPr>
              <a:t>            </a:t>
            </a:r>
            <a:r>
              <a:rPr lang="en-US" altLang="zh-CN" sz="1600" dirty="0" err="1">
                <a:solidFill>
                  <a:srgbClr val="3333CC"/>
                </a:solidFill>
                <a:latin typeface="Times New Roman" panose="02020603050405020304" pitchFamily="18" charset="0"/>
                <a:cs typeface="Times New Roman" panose="02020603050405020304" pitchFamily="18" charset="0"/>
              </a:rPr>
              <a:t>soapEnv:role</a:t>
            </a:r>
            <a:r>
              <a:rPr lang="en-US" altLang="zh-CN" sz="1600" dirty="0">
                <a:solidFill>
                  <a:srgbClr val="3333CC"/>
                </a:solidFill>
                <a:latin typeface="Times New Roman" panose="02020603050405020304" pitchFamily="18" charset="0"/>
                <a:cs typeface="Times New Roman" panose="02020603050405020304" pitchFamily="18" charset="0"/>
              </a:rPr>
              <a:t>=“http://www.w3.org/2003/05/soap-envelope/role/next”</a:t>
            </a:r>
          </a:p>
          <a:p>
            <a:r>
              <a:rPr lang="en-US" altLang="zh-CN" sz="1600" dirty="0">
                <a:solidFill>
                  <a:srgbClr val="3333CC"/>
                </a:solidFill>
                <a:latin typeface="Times New Roman" panose="02020603050405020304" pitchFamily="18" charset="0"/>
                <a:cs typeface="Times New Roman" panose="02020603050405020304" pitchFamily="18" charset="0"/>
              </a:rPr>
              <a:t>            </a:t>
            </a:r>
            <a:r>
              <a:rPr lang="en-US" altLang="zh-CN" sz="1600" dirty="0" err="1">
                <a:solidFill>
                  <a:srgbClr val="3333CC"/>
                </a:solidFill>
                <a:latin typeface="Times New Roman" panose="02020603050405020304" pitchFamily="18" charset="0"/>
                <a:cs typeface="Times New Roman" panose="02020603050405020304" pitchFamily="18" charset="0"/>
              </a:rPr>
              <a:t>soapEnv:mustUnderstand</a:t>
            </a:r>
            <a:r>
              <a:rPr lang="en-US" altLang="zh-CN" sz="1600" dirty="0">
                <a:solidFill>
                  <a:srgbClr val="3333CC"/>
                </a:solidFill>
                <a:latin typeface="Times New Roman" panose="02020603050405020304" pitchFamily="18" charset="0"/>
                <a:cs typeface="Times New Roman" panose="02020603050405020304" pitchFamily="18" charset="0"/>
              </a:rPr>
              <a:t> =“true”&gt;</a:t>
            </a:r>
          </a:p>
          <a:p>
            <a:r>
              <a:rPr lang="en-US" altLang="zh-CN" sz="1600" dirty="0">
                <a:solidFill>
                  <a:srgbClr val="3333CC"/>
                </a:solidFill>
                <a:latin typeface="Times New Roman" panose="02020603050405020304" pitchFamily="18" charset="0"/>
                <a:cs typeface="Times New Roman" panose="02020603050405020304" pitchFamily="18" charset="0"/>
              </a:rPr>
              <a:t>           &lt;</a:t>
            </a:r>
            <a:r>
              <a:rPr lang="en-US" altLang="zh-CN" sz="1600" dirty="0" err="1">
                <a:solidFill>
                  <a:srgbClr val="3333CC"/>
                </a:solidFill>
                <a:latin typeface="Times New Roman" panose="02020603050405020304" pitchFamily="18" charset="0"/>
                <a:cs typeface="Times New Roman" panose="02020603050405020304" pitchFamily="18" charset="0"/>
              </a:rPr>
              <a:t>m:reference</a:t>
            </a:r>
            <a:r>
              <a:rPr lang="en-US" altLang="zh-CN" sz="1600" dirty="0">
                <a:solidFill>
                  <a:srgbClr val="3333CC"/>
                </a:solidFill>
                <a:latin typeface="Times New Roman" panose="02020603050405020304" pitchFamily="18" charset="0"/>
                <a:cs typeface="Times New Roman" panose="02020603050405020304" pitchFamily="18" charset="0"/>
              </a:rPr>
              <a:t>&gt; uuid:093a2da1-q345-739r-ba5d-pqff98fe8j7d&lt;/</a:t>
            </a:r>
            <a:r>
              <a:rPr lang="en-US" altLang="zh-CN" sz="1600" dirty="0" err="1">
                <a:solidFill>
                  <a:srgbClr val="3333CC"/>
                </a:solidFill>
                <a:latin typeface="Times New Roman" panose="02020603050405020304" pitchFamily="18" charset="0"/>
                <a:cs typeface="Times New Roman" panose="02020603050405020304" pitchFamily="18" charset="0"/>
              </a:rPr>
              <a:t>m:reference</a:t>
            </a:r>
            <a:r>
              <a:rPr lang="en-US" altLang="zh-CN" sz="1600" dirty="0">
                <a:solidFill>
                  <a:srgbClr val="3333CC"/>
                </a:solidFill>
                <a:latin typeface="Times New Roman" panose="02020603050405020304" pitchFamily="18" charset="0"/>
                <a:cs typeface="Times New Roman" panose="02020603050405020304" pitchFamily="18" charset="0"/>
              </a:rPr>
              <a:t>&gt;</a:t>
            </a:r>
          </a:p>
          <a:p>
            <a:r>
              <a:rPr lang="en-US" altLang="zh-CN" sz="1600" dirty="0">
                <a:solidFill>
                  <a:srgbClr val="3333CC"/>
                </a:solidFill>
                <a:latin typeface="Times New Roman" panose="02020603050405020304" pitchFamily="18" charset="0"/>
                <a:cs typeface="Times New Roman" panose="02020603050405020304" pitchFamily="18" charset="0"/>
              </a:rPr>
              <a:t>           &lt;</a:t>
            </a:r>
            <a:r>
              <a:rPr lang="en-US" altLang="zh-CN" sz="1600" dirty="0" err="1">
                <a:solidFill>
                  <a:srgbClr val="3333CC"/>
                </a:solidFill>
                <a:latin typeface="Times New Roman" panose="02020603050405020304" pitchFamily="18" charset="0"/>
                <a:cs typeface="Times New Roman" panose="02020603050405020304" pitchFamily="18" charset="0"/>
              </a:rPr>
              <a:t>m:dataAndTime</a:t>
            </a:r>
            <a:r>
              <a:rPr lang="en-US" altLang="zh-CN" sz="1600" dirty="0">
                <a:solidFill>
                  <a:srgbClr val="3333CC"/>
                </a:solidFill>
                <a:latin typeface="Times New Roman" panose="02020603050405020304" pitchFamily="18" charset="0"/>
                <a:cs typeface="Times New Roman" panose="02020603050405020304" pitchFamily="18" charset="0"/>
              </a:rPr>
              <a:t>&gt;2001-11-29T13:20:00.000-05:00&lt;/</a:t>
            </a:r>
            <a:r>
              <a:rPr lang="en-US" altLang="zh-CN" sz="1600" dirty="0" err="1">
                <a:solidFill>
                  <a:srgbClr val="3333CC"/>
                </a:solidFill>
                <a:latin typeface="Times New Roman" panose="02020603050405020304" pitchFamily="18" charset="0"/>
                <a:cs typeface="Times New Roman" panose="02020603050405020304" pitchFamily="18" charset="0"/>
              </a:rPr>
              <a:t>m:dataAndTime</a:t>
            </a:r>
            <a:r>
              <a:rPr lang="en-US" altLang="zh-CN" sz="1600" dirty="0">
                <a:solidFill>
                  <a:srgbClr val="3333CC"/>
                </a:solidFill>
                <a:latin typeface="Times New Roman" panose="02020603050405020304" pitchFamily="18" charset="0"/>
                <a:cs typeface="Times New Roman" panose="02020603050405020304" pitchFamily="18" charset="0"/>
              </a:rPr>
              <a:t>&gt;</a:t>
            </a:r>
          </a:p>
          <a:p>
            <a:r>
              <a:rPr lang="en-US" altLang="zh-CN" sz="1600" dirty="0">
                <a:solidFill>
                  <a:srgbClr val="3333CC"/>
                </a:solidFill>
                <a:latin typeface="Times New Roman" panose="02020603050405020304" pitchFamily="18" charset="0"/>
                <a:cs typeface="Times New Roman" panose="02020603050405020304" pitchFamily="18" charset="0"/>
              </a:rPr>
              <a:t>           &lt;/</a:t>
            </a:r>
            <a:r>
              <a:rPr lang="en-US" altLang="zh-CN" sz="1600" dirty="0" err="1">
                <a:solidFill>
                  <a:srgbClr val="3333CC"/>
                </a:solidFill>
                <a:latin typeface="Times New Roman" panose="02020603050405020304" pitchFamily="18" charset="0"/>
                <a:cs typeface="Times New Roman" panose="02020603050405020304" pitchFamily="18" charset="0"/>
              </a:rPr>
              <a:t>m:reservation</a:t>
            </a:r>
            <a:r>
              <a:rPr lang="en-US" altLang="zh-CN" sz="1600" dirty="0">
                <a:solidFill>
                  <a:srgbClr val="3333CC"/>
                </a:solidFill>
                <a:latin typeface="Times New Roman" panose="02020603050405020304" pitchFamily="18" charset="0"/>
                <a:cs typeface="Times New Roman" panose="02020603050405020304" pitchFamily="18" charset="0"/>
              </a:rPr>
              <a:t>&gt;</a:t>
            </a:r>
          </a:p>
          <a:p>
            <a:r>
              <a:rPr lang="en-US" altLang="zh-CN" sz="1600" dirty="0">
                <a:solidFill>
                  <a:srgbClr val="3333CC"/>
                </a:solidFill>
                <a:latin typeface="Times New Roman" panose="02020603050405020304" pitchFamily="18" charset="0"/>
                <a:cs typeface="Times New Roman" panose="02020603050405020304" pitchFamily="18" charset="0"/>
              </a:rPr>
              <a:t>           &lt;</a:t>
            </a:r>
            <a:r>
              <a:rPr lang="en-US" altLang="zh-CN" sz="1600" dirty="0" err="1">
                <a:solidFill>
                  <a:srgbClr val="3333CC"/>
                </a:solidFill>
                <a:latin typeface="Times New Roman" panose="02020603050405020304" pitchFamily="18" charset="0"/>
                <a:cs typeface="Times New Roman" panose="02020603050405020304" pitchFamily="18" charset="0"/>
              </a:rPr>
              <a:t>n:passenger</a:t>
            </a:r>
            <a:r>
              <a:rPr lang="en-US" altLang="zh-CN" sz="1600" dirty="0">
                <a:solidFill>
                  <a:srgbClr val="3333CC"/>
                </a:solidFill>
                <a:latin typeface="Times New Roman" panose="02020603050405020304" pitchFamily="18" charset="0"/>
                <a:cs typeface="Times New Roman" panose="02020603050405020304" pitchFamily="18" charset="0"/>
              </a:rPr>
              <a:t> </a:t>
            </a:r>
            <a:r>
              <a:rPr lang="en-US" altLang="zh-CN" sz="1600" dirty="0" err="1">
                <a:solidFill>
                  <a:srgbClr val="3333CC"/>
                </a:solidFill>
                <a:latin typeface="Times New Roman" panose="02020603050405020304" pitchFamily="18" charset="0"/>
                <a:cs typeface="Times New Roman" panose="02020603050405020304" pitchFamily="18" charset="0"/>
              </a:rPr>
              <a:t>xmlns:n</a:t>
            </a:r>
            <a:r>
              <a:rPr lang="en-US" altLang="zh-CN" sz="1600" dirty="0">
                <a:solidFill>
                  <a:srgbClr val="3333CC"/>
                </a:solidFill>
                <a:latin typeface="Times New Roman" panose="02020603050405020304" pitchFamily="18" charset="0"/>
                <a:cs typeface="Times New Roman" panose="02020603050405020304" pitchFamily="18" charset="0"/>
              </a:rPr>
              <a:t>=“http://mycompany.example.com/employees” </a:t>
            </a:r>
          </a:p>
          <a:p>
            <a:r>
              <a:rPr lang="en-US" altLang="zh-CN" sz="1600" dirty="0">
                <a:solidFill>
                  <a:srgbClr val="3333CC"/>
                </a:solidFill>
                <a:latin typeface="Times New Roman" panose="02020603050405020304" pitchFamily="18" charset="0"/>
                <a:cs typeface="Times New Roman" panose="02020603050405020304" pitchFamily="18" charset="0"/>
              </a:rPr>
              <a:t>              </a:t>
            </a:r>
            <a:r>
              <a:rPr lang="en-US" altLang="zh-CN" sz="1600" dirty="0" err="1">
                <a:solidFill>
                  <a:srgbClr val="3333CC"/>
                </a:solidFill>
                <a:latin typeface="Times New Roman" panose="02020603050405020304" pitchFamily="18" charset="0"/>
                <a:cs typeface="Times New Roman" panose="02020603050405020304" pitchFamily="18" charset="0"/>
              </a:rPr>
              <a:t>soapEnv:role</a:t>
            </a:r>
            <a:r>
              <a:rPr lang="en-US" altLang="zh-CN" sz="1600" dirty="0">
                <a:solidFill>
                  <a:srgbClr val="3333CC"/>
                </a:solidFill>
                <a:latin typeface="Times New Roman" panose="02020603050405020304" pitchFamily="18" charset="0"/>
                <a:cs typeface="Times New Roman" panose="02020603050405020304" pitchFamily="18" charset="0"/>
              </a:rPr>
              <a:t>=</a:t>
            </a:r>
            <a:r>
              <a:rPr lang="en-US" altLang="zh-CN" sz="1600" dirty="0">
                <a:solidFill>
                  <a:srgbClr val="3333CC"/>
                </a:solidFill>
                <a:latin typeface="Times New Roman" panose="02020603050405020304" pitchFamily="18" charset="0"/>
                <a:cs typeface="Times New Roman" panose="02020603050405020304" pitchFamily="18" charset="0"/>
                <a:hlinkClick r:id="rId3"/>
              </a:rPr>
              <a:t>http://www.23.org/2003/05/soap-envelope/role/next</a:t>
            </a:r>
            <a:endParaRPr lang="en-US" altLang="zh-CN" sz="1600" dirty="0">
              <a:solidFill>
                <a:srgbClr val="3333CC"/>
              </a:solidFill>
              <a:latin typeface="Times New Roman" panose="02020603050405020304" pitchFamily="18" charset="0"/>
              <a:cs typeface="Times New Roman" panose="02020603050405020304" pitchFamily="18" charset="0"/>
            </a:endParaRPr>
          </a:p>
          <a:p>
            <a:r>
              <a:rPr lang="en-US" altLang="zh-CN" sz="1600" dirty="0">
                <a:solidFill>
                  <a:srgbClr val="3333CC"/>
                </a:solidFill>
                <a:latin typeface="Times New Roman" panose="02020603050405020304" pitchFamily="18" charset="0"/>
                <a:cs typeface="Times New Roman" panose="02020603050405020304" pitchFamily="18" charset="0"/>
              </a:rPr>
              <a:t>              </a:t>
            </a:r>
            <a:r>
              <a:rPr lang="en-US" altLang="zh-CN" sz="1600" dirty="0" err="1">
                <a:solidFill>
                  <a:srgbClr val="3333CC"/>
                </a:solidFill>
                <a:latin typeface="Times New Roman" panose="02020603050405020304" pitchFamily="18" charset="0"/>
                <a:cs typeface="Times New Roman" panose="02020603050405020304" pitchFamily="18" charset="0"/>
              </a:rPr>
              <a:t>soapEnv:relay</a:t>
            </a:r>
            <a:r>
              <a:rPr lang="en-US" altLang="zh-CN" sz="1600" dirty="0">
                <a:solidFill>
                  <a:srgbClr val="3333CC"/>
                </a:solidFill>
                <a:latin typeface="Times New Roman" panose="02020603050405020304" pitchFamily="18" charset="0"/>
                <a:cs typeface="Times New Roman" panose="02020603050405020304" pitchFamily="18" charset="0"/>
              </a:rPr>
              <a:t>=“true” &gt;</a:t>
            </a:r>
          </a:p>
          <a:p>
            <a:r>
              <a:rPr lang="en-US" altLang="zh-CN" sz="1600" dirty="0">
                <a:solidFill>
                  <a:srgbClr val="3333CC"/>
                </a:solidFill>
                <a:latin typeface="Times New Roman" panose="02020603050405020304" pitchFamily="18" charset="0"/>
                <a:cs typeface="Times New Roman" panose="02020603050405020304" pitchFamily="18" charset="0"/>
              </a:rPr>
              <a:t>             &lt;</a:t>
            </a:r>
            <a:r>
              <a:rPr lang="en-US" altLang="zh-CN" sz="1600" dirty="0" err="1">
                <a:solidFill>
                  <a:srgbClr val="3333CC"/>
                </a:solidFill>
                <a:latin typeface="Times New Roman" panose="02020603050405020304" pitchFamily="18" charset="0"/>
                <a:cs typeface="Times New Roman" panose="02020603050405020304" pitchFamily="18" charset="0"/>
              </a:rPr>
              <a:t>n:name</a:t>
            </a:r>
            <a:r>
              <a:rPr lang="en-US" altLang="zh-CN" sz="1600" dirty="0">
                <a:solidFill>
                  <a:srgbClr val="3333CC"/>
                </a:solidFill>
                <a:latin typeface="Times New Roman" panose="02020603050405020304" pitchFamily="18" charset="0"/>
                <a:cs typeface="Times New Roman" panose="02020603050405020304" pitchFamily="18" charset="0"/>
              </a:rPr>
              <a:t>&gt;Happy&lt;/</a:t>
            </a:r>
            <a:r>
              <a:rPr lang="en-US" altLang="zh-CN" sz="1600" dirty="0" err="1">
                <a:solidFill>
                  <a:srgbClr val="3333CC"/>
                </a:solidFill>
                <a:latin typeface="Times New Roman" panose="02020603050405020304" pitchFamily="18" charset="0"/>
                <a:cs typeface="Times New Roman" panose="02020603050405020304" pitchFamily="18" charset="0"/>
              </a:rPr>
              <a:t>n:name</a:t>
            </a:r>
            <a:r>
              <a:rPr lang="en-US" altLang="zh-CN" sz="1600" dirty="0">
                <a:solidFill>
                  <a:srgbClr val="3333CC"/>
                </a:solidFill>
                <a:latin typeface="Times New Roman" panose="02020603050405020304" pitchFamily="18" charset="0"/>
                <a:cs typeface="Times New Roman" panose="02020603050405020304" pitchFamily="18" charset="0"/>
              </a:rPr>
              <a:t>&gt;</a:t>
            </a:r>
          </a:p>
          <a:p>
            <a:r>
              <a:rPr lang="en-US" altLang="zh-CN" sz="1600" dirty="0">
                <a:solidFill>
                  <a:srgbClr val="3333CC"/>
                </a:solidFill>
                <a:latin typeface="Times New Roman" panose="02020603050405020304" pitchFamily="18" charset="0"/>
                <a:cs typeface="Times New Roman" panose="02020603050405020304" pitchFamily="18" charset="0"/>
              </a:rPr>
              <a:t>           &lt;/</a:t>
            </a:r>
            <a:r>
              <a:rPr lang="en-US" altLang="zh-CN" sz="1600" dirty="0" err="1">
                <a:solidFill>
                  <a:srgbClr val="3333CC"/>
                </a:solidFill>
                <a:latin typeface="Times New Roman" panose="02020603050405020304" pitchFamily="18" charset="0"/>
                <a:cs typeface="Times New Roman" panose="02020603050405020304" pitchFamily="18" charset="0"/>
              </a:rPr>
              <a:t>n:passenger</a:t>
            </a:r>
            <a:r>
              <a:rPr lang="en-US" altLang="zh-CN" sz="1600" dirty="0">
                <a:solidFill>
                  <a:srgbClr val="3333CC"/>
                </a:solidFill>
                <a:latin typeface="Times New Roman" panose="02020603050405020304" pitchFamily="18" charset="0"/>
                <a:cs typeface="Times New Roman" panose="02020603050405020304" pitchFamily="18" charset="0"/>
              </a:rPr>
              <a:t>&gt;</a:t>
            </a:r>
          </a:p>
          <a:p>
            <a:pPr indent="204788"/>
            <a:r>
              <a:rPr lang="en-US" altLang="zh-CN" sz="1600" dirty="0">
                <a:solidFill>
                  <a:srgbClr val="3333CC"/>
                </a:solidFill>
                <a:latin typeface="Times New Roman" panose="02020603050405020304" pitchFamily="18" charset="0"/>
                <a:cs typeface="Times New Roman" panose="02020603050405020304" pitchFamily="18" charset="0"/>
              </a:rPr>
              <a:t>&lt;/</a:t>
            </a:r>
            <a:r>
              <a:rPr lang="en-US" altLang="zh-CN" sz="1600" dirty="0" err="1">
                <a:solidFill>
                  <a:srgbClr val="3333CC"/>
                </a:solidFill>
                <a:latin typeface="Times New Roman" panose="02020603050405020304" pitchFamily="18" charset="0"/>
                <a:cs typeface="Times New Roman" panose="02020603050405020304" pitchFamily="18" charset="0"/>
              </a:rPr>
              <a:t>soapEnv</a:t>
            </a:r>
            <a:r>
              <a:rPr lang="en-US" altLang="zh-CN" sz="1600" dirty="0">
                <a:solidFill>
                  <a:srgbClr val="3333CC"/>
                </a:solidFill>
                <a:latin typeface="Times New Roman" panose="02020603050405020304" pitchFamily="18" charset="0"/>
                <a:cs typeface="Times New Roman" panose="02020603050405020304" pitchFamily="18" charset="0"/>
              </a:rPr>
              <a:t>: Header&gt;</a:t>
            </a:r>
          </a:p>
          <a:p>
            <a:pPr indent="204788"/>
            <a:r>
              <a:rPr lang="en-US" altLang="zh-CN" sz="1600" dirty="0">
                <a:solidFill>
                  <a:srgbClr val="0000FF"/>
                </a:solidFill>
                <a:latin typeface="Times New Roman" panose="02020603050405020304" pitchFamily="18" charset="0"/>
                <a:cs typeface="Times New Roman" panose="02020603050405020304" pitchFamily="18" charset="0"/>
              </a:rPr>
              <a:t>&lt;</a:t>
            </a:r>
            <a:r>
              <a:rPr lang="en-US" altLang="zh-CN" sz="1600" dirty="0" err="1">
                <a:solidFill>
                  <a:srgbClr val="0000FF"/>
                </a:solidFill>
                <a:latin typeface="Times New Roman" panose="02020603050405020304" pitchFamily="18" charset="0"/>
                <a:cs typeface="Times New Roman" panose="02020603050405020304" pitchFamily="18" charset="0"/>
              </a:rPr>
              <a:t>soapEnv</a:t>
            </a:r>
            <a:r>
              <a:rPr lang="en-US" altLang="zh-CN" sz="1600" dirty="0">
                <a:solidFill>
                  <a:srgbClr val="0000FF"/>
                </a:solidFill>
                <a:latin typeface="Times New Roman" panose="02020603050405020304" pitchFamily="18" charset="0"/>
                <a:cs typeface="Times New Roman" panose="02020603050405020304" pitchFamily="18" charset="0"/>
              </a:rPr>
              <a:t>: Body&gt;</a:t>
            </a:r>
          </a:p>
          <a:p>
            <a:pPr indent="204788"/>
            <a:r>
              <a:rPr lang="en-US" altLang="zh-CN" sz="1600" dirty="0">
                <a:solidFill>
                  <a:srgbClr val="0000FF"/>
                </a:solidFill>
                <a:latin typeface="Times New Roman" panose="02020603050405020304" pitchFamily="18" charset="0"/>
                <a:cs typeface="Times New Roman" panose="02020603050405020304" pitchFamily="18" charset="0"/>
              </a:rPr>
              <a:t>  …</a:t>
            </a:r>
          </a:p>
          <a:p>
            <a:pPr indent="204788"/>
            <a:r>
              <a:rPr lang="en-US" altLang="zh-CN" sz="1600" dirty="0">
                <a:solidFill>
                  <a:srgbClr val="0000FF"/>
                </a:solidFill>
                <a:latin typeface="Times New Roman" panose="02020603050405020304" pitchFamily="18" charset="0"/>
                <a:cs typeface="Times New Roman" panose="02020603050405020304" pitchFamily="18" charset="0"/>
              </a:rPr>
              <a:t>&lt;/</a:t>
            </a:r>
            <a:r>
              <a:rPr lang="en-US" altLang="zh-CN" sz="1600" dirty="0" err="1">
                <a:solidFill>
                  <a:srgbClr val="0000FF"/>
                </a:solidFill>
                <a:latin typeface="Times New Roman" panose="02020603050405020304" pitchFamily="18" charset="0"/>
                <a:cs typeface="Times New Roman" panose="02020603050405020304" pitchFamily="18" charset="0"/>
              </a:rPr>
              <a:t>soapEnv</a:t>
            </a:r>
            <a:r>
              <a:rPr lang="en-US" altLang="zh-CN" sz="1600" dirty="0">
                <a:solidFill>
                  <a:srgbClr val="0000FF"/>
                </a:solidFill>
                <a:latin typeface="Times New Roman" panose="02020603050405020304" pitchFamily="18" charset="0"/>
                <a:cs typeface="Times New Roman" panose="02020603050405020304" pitchFamily="18" charset="0"/>
              </a:rPr>
              <a:t>: Body&gt;</a:t>
            </a:r>
          </a:p>
          <a:p>
            <a:r>
              <a:rPr lang="en-US" altLang="zh-CN" sz="1600" dirty="0">
                <a:latin typeface="Times New Roman" panose="02020603050405020304" pitchFamily="18" charset="0"/>
                <a:cs typeface="Times New Roman" panose="02020603050405020304" pitchFamily="18" charset="0"/>
              </a:rPr>
              <a:t>&lt;/</a:t>
            </a:r>
            <a:r>
              <a:rPr lang="en-US" altLang="zh-CN" sz="1600" dirty="0" err="1">
                <a:latin typeface="Times New Roman" panose="02020603050405020304" pitchFamily="18" charset="0"/>
                <a:cs typeface="Times New Roman" panose="02020603050405020304" pitchFamily="18" charset="0"/>
              </a:rPr>
              <a:t>soapEnv</a:t>
            </a:r>
            <a:r>
              <a:rPr lang="en-US" altLang="zh-CN" sz="1600" dirty="0">
                <a:latin typeface="Times New Roman" panose="02020603050405020304" pitchFamily="18" charset="0"/>
                <a:cs typeface="Times New Roman" panose="02020603050405020304" pitchFamily="18" charset="0"/>
              </a:rPr>
              <a:t>: </a:t>
            </a:r>
            <a:r>
              <a:rPr lang="en-US" altLang="zh-CN" sz="1600" dirty="0">
                <a:solidFill>
                  <a:srgbClr val="FF0000"/>
                </a:solidFill>
                <a:latin typeface="Times New Roman" panose="02020603050405020304" pitchFamily="18" charset="0"/>
                <a:cs typeface="Times New Roman" panose="02020603050405020304" pitchFamily="18" charset="0"/>
              </a:rPr>
              <a:t>Envelope</a:t>
            </a:r>
            <a:r>
              <a:rPr lang="en-US" altLang="zh-CN" sz="1600" dirty="0">
                <a:latin typeface="Times New Roman" panose="02020603050405020304" pitchFamily="18" charset="0"/>
                <a:cs typeface="Times New Roman" panose="02020603050405020304" pitchFamily="18" charset="0"/>
              </a:rPr>
              <a:t>&gt;</a:t>
            </a:r>
            <a:endParaRPr lang="zh-CN" altLang="en-US" sz="1600" dirty="0">
              <a:latin typeface="Times New Roman" panose="02020603050405020304" pitchFamily="18" charset="0"/>
              <a:cs typeface="Times New Roman" panose="02020603050405020304" pitchFamily="18" charset="0"/>
            </a:endParaRPr>
          </a:p>
        </p:txBody>
      </p:sp>
      <p:sp>
        <p:nvSpPr>
          <p:cNvPr id="13" name="矩形 12"/>
          <p:cNvSpPr/>
          <p:nvPr/>
        </p:nvSpPr>
        <p:spPr>
          <a:xfrm>
            <a:off x="407368" y="2708920"/>
            <a:ext cx="4608512" cy="581057"/>
          </a:xfrm>
          <a:prstGeom prst="rect">
            <a:avLst/>
          </a:prstGeom>
        </p:spPr>
        <p:txBody>
          <a:bodyPr wrap="square">
            <a:spAutoFit/>
          </a:bodyPr>
          <a:lstStyle/>
          <a:p>
            <a:pPr lvl="0">
              <a:lnSpc>
                <a:spcPct val="150000"/>
              </a:lnSpc>
              <a:spcBef>
                <a:spcPct val="20000"/>
              </a:spcBef>
              <a:buClr>
                <a:srgbClr val="0000FF"/>
              </a:buClr>
              <a:buSzPct val="100000"/>
            </a:pPr>
            <a:r>
              <a:rPr lang="zh-CN" altLang="en-US" sz="24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代码</a:t>
            </a:r>
            <a:r>
              <a:rPr lang="en-US" altLang="zh-CN" sz="24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4.2  SOAP</a:t>
            </a:r>
            <a:r>
              <a:rPr lang="zh-CN" altLang="en-US" sz="24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消息头示例</a:t>
            </a:r>
            <a:endParaRPr lang="en-US" altLang="zh-CN" sz="24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314746031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0CD313-B074-4323-8B4B-E6F582E48BAD}"/>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6116FC3A-CEB4-4F20-80A9-F23C88F28303}"/>
              </a:ext>
            </a:extLst>
          </p:cNvPr>
          <p:cNvSpPr>
            <a:spLocks noGrp="1"/>
          </p:cNvSpPr>
          <p:nvPr>
            <p:ph idx="1"/>
          </p:nvPr>
        </p:nvSpPr>
        <p:spPr/>
        <p:txBody>
          <a:bodyPr>
            <a:normAutofit/>
          </a:bodyPr>
          <a:lstStyle/>
          <a:p>
            <a:pPr>
              <a:lnSpc>
                <a:spcPct val="100000"/>
              </a:lnSpc>
            </a:pPr>
            <a:r>
              <a:rPr lang="en-US" altLang="zh-CN"/>
              <a:t>SOAP</a:t>
            </a:r>
            <a:r>
              <a:rPr lang="zh-CN" altLang="en-US"/>
              <a:t>消息头主要属性</a:t>
            </a:r>
            <a:endParaRPr lang="en-US" altLang="zh-CN"/>
          </a:p>
          <a:p>
            <a:pPr lvl="1">
              <a:lnSpc>
                <a:spcPct val="100000"/>
              </a:lnSpc>
            </a:pPr>
            <a:r>
              <a:rPr lang="en-US" altLang="zh-CN">
                <a:solidFill>
                  <a:srgbClr val="0000FF"/>
                </a:solidFill>
              </a:rPr>
              <a:t>Role</a:t>
            </a:r>
            <a:r>
              <a:rPr lang="zh-CN" altLang="en-US">
                <a:solidFill>
                  <a:srgbClr val="0000FF"/>
                </a:solidFill>
              </a:rPr>
              <a:t>属性</a:t>
            </a:r>
            <a:endParaRPr lang="en-US" altLang="zh-CN">
              <a:solidFill>
                <a:srgbClr val="0000FF"/>
              </a:solidFill>
            </a:endParaRPr>
          </a:p>
          <a:p>
            <a:pPr marL="736997" lvl="2" indent="-194072">
              <a:lnSpc>
                <a:spcPct val="100000"/>
              </a:lnSpc>
            </a:pPr>
            <a:r>
              <a:rPr lang="zh-CN" altLang="en-US"/>
              <a:t>在</a:t>
            </a:r>
            <a:r>
              <a:rPr lang="en-US" altLang="zh-CN"/>
              <a:t>SOAP</a:t>
            </a:r>
            <a:r>
              <a:rPr lang="zh-CN" altLang="en-US"/>
              <a:t>规范中，一条</a:t>
            </a:r>
            <a:r>
              <a:rPr lang="en-US" altLang="zh-CN"/>
              <a:t>SOAP</a:t>
            </a:r>
            <a:r>
              <a:rPr lang="zh-CN" altLang="en-US"/>
              <a:t>消息在到达最终目的之前，可能会通过多个</a:t>
            </a:r>
            <a:r>
              <a:rPr lang="en-US" altLang="zh-CN"/>
              <a:t>SOAP</a:t>
            </a:r>
            <a:r>
              <a:rPr lang="zh-CN" altLang="en-US"/>
              <a:t>节点，即</a:t>
            </a:r>
            <a:r>
              <a:rPr lang="zh-CN" altLang="en-US">
                <a:solidFill>
                  <a:srgbClr val="0000FF"/>
                </a:solidFill>
              </a:rPr>
              <a:t>中间节点</a:t>
            </a:r>
            <a:r>
              <a:rPr lang="zh-CN" altLang="en-US"/>
              <a:t>。每个</a:t>
            </a:r>
            <a:r>
              <a:rPr lang="en-US" altLang="zh-CN"/>
              <a:t>SOAP</a:t>
            </a:r>
            <a:r>
              <a:rPr lang="zh-CN" altLang="en-US"/>
              <a:t>节点都能够接收和处理</a:t>
            </a:r>
            <a:r>
              <a:rPr lang="en-US" altLang="zh-CN"/>
              <a:t>SOAP</a:t>
            </a:r>
            <a:r>
              <a:rPr lang="zh-CN" altLang="en-US"/>
              <a:t>消息并将它转发到下一</a:t>
            </a:r>
            <a:r>
              <a:rPr lang="en-US" altLang="zh-CN"/>
              <a:t>SOAP</a:t>
            </a:r>
            <a:r>
              <a:rPr lang="zh-CN" altLang="en-US"/>
              <a:t>节点。</a:t>
            </a:r>
            <a:endParaRPr lang="en-US" altLang="zh-CN"/>
          </a:p>
          <a:p>
            <a:pPr marL="736997" lvl="2" indent="-194072">
              <a:lnSpc>
                <a:spcPct val="100000"/>
              </a:lnSpc>
            </a:pPr>
            <a:r>
              <a:rPr lang="zh-CN" altLang="en-US"/>
              <a:t>通过设定</a:t>
            </a:r>
            <a:r>
              <a:rPr lang="en-US" altLang="zh-CN"/>
              <a:t>role</a:t>
            </a:r>
            <a:r>
              <a:rPr lang="zh-CN" altLang="en-US"/>
              <a:t>属性，可以指明由哪个</a:t>
            </a:r>
            <a:r>
              <a:rPr lang="en-US" altLang="zh-CN"/>
              <a:t>SOAP</a:t>
            </a:r>
            <a:r>
              <a:rPr lang="zh-CN" altLang="en-US"/>
              <a:t>节点来处理</a:t>
            </a:r>
            <a:r>
              <a:rPr lang="en-US" altLang="zh-CN"/>
              <a:t>SOAP Header</a:t>
            </a:r>
            <a:r>
              <a:rPr lang="zh-CN" altLang="en-US"/>
              <a:t>。</a:t>
            </a:r>
            <a:endParaRPr lang="en-US" altLang="zh-CN"/>
          </a:p>
          <a:p>
            <a:pPr marL="736997" lvl="2" indent="-194072">
              <a:lnSpc>
                <a:spcPct val="100000"/>
              </a:lnSpc>
            </a:pPr>
            <a:r>
              <a:rPr lang="zh-CN" altLang="en-US"/>
              <a:t>如果</a:t>
            </a:r>
            <a:r>
              <a:rPr lang="en-US" altLang="zh-CN"/>
              <a:t>role</a:t>
            </a:r>
            <a:r>
              <a:rPr lang="zh-CN" altLang="en-US"/>
              <a:t>属性缺省，则表明</a:t>
            </a:r>
            <a:r>
              <a:rPr lang="en-US" altLang="zh-CN"/>
              <a:t>SOAP</a:t>
            </a:r>
            <a:r>
              <a:rPr lang="zh-CN" altLang="en-US"/>
              <a:t>消息头将被定位到最终</a:t>
            </a:r>
            <a:r>
              <a:rPr lang="en-US" altLang="zh-CN"/>
              <a:t>SOAP</a:t>
            </a:r>
            <a:r>
              <a:rPr lang="zh-CN" altLang="en-US"/>
              <a:t>节点。</a:t>
            </a:r>
            <a:endParaRPr lang="en-US" altLang="zh-CN"/>
          </a:p>
          <a:p>
            <a:pPr marL="736997" lvl="2" indent="-194072">
              <a:lnSpc>
                <a:spcPct val="100000"/>
              </a:lnSpc>
            </a:pPr>
            <a:endParaRPr lang="en-US" altLang="zh-CN" sz="1200"/>
          </a:p>
          <a:p>
            <a:pPr lvl="1">
              <a:lnSpc>
                <a:spcPct val="100000"/>
              </a:lnSpc>
            </a:pPr>
            <a:r>
              <a:rPr lang="en-US" altLang="zh-CN">
                <a:solidFill>
                  <a:srgbClr val="0000FF"/>
                </a:solidFill>
              </a:rPr>
              <a:t>mustUnderstand</a:t>
            </a:r>
            <a:r>
              <a:rPr lang="zh-CN" altLang="en-US">
                <a:solidFill>
                  <a:srgbClr val="0000FF"/>
                </a:solidFill>
              </a:rPr>
              <a:t>属性</a:t>
            </a:r>
            <a:endParaRPr lang="en-US" altLang="zh-CN">
              <a:solidFill>
                <a:srgbClr val="0000FF"/>
              </a:solidFill>
            </a:endParaRPr>
          </a:p>
          <a:p>
            <a:pPr marL="736997" lvl="2" indent="-194072">
              <a:lnSpc>
                <a:spcPct val="100000"/>
              </a:lnSpc>
            </a:pPr>
            <a:r>
              <a:rPr lang="zh-CN" altLang="en-US"/>
              <a:t>该属性表明接收消息的</a:t>
            </a:r>
            <a:r>
              <a:rPr lang="en-US" altLang="zh-CN"/>
              <a:t>SOAP</a:t>
            </a:r>
            <a:r>
              <a:rPr lang="zh-CN" altLang="en-US"/>
              <a:t>节点是否必须理解和处理</a:t>
            </a:r>
            <a:r>
              <a:rPr lang="en-US" altLang="zh-CN"/>
              <a:t>SOAP</a:t>
            </a:r>
            <a:r>
              <a:rPr lang="zh-CN" altLang="en-US"/>
              <a:t>消息头。</a:t>
            </a:r>
            <a:endParaRPr lang="en-US" altLang="zh-CN"/>
          </a:p>
          <a:p>
            <a:pPr marL="736997" lvl="2" indent="-194072">
              <a:lnSpc>
                <a:spcPct val="100000"/>
              </a:lnSpc>
            </a:pPr>
            <a:r>
              <a:rPr lang="zh-CN" altLang="en-US"/>
              <a:t>如果</a:t>
            </a:r>
            <a:r>
              <a:rPr lang="en-US" altLang="zh-CN"/>
              <a:t>mustUnderstand=</a:t>
            </a:r>
            <a:r>
              <a:rPr lang="zh-CN" altLang="en-US"/>
              <a:t>“</a:t>
            </a:r>
            <a:r>
              <a:rPr lang="en-US" altLang="zh-CN"/>
              <a:t>false</a:t>
            </a:r>
            <a:r>
              <a:rPr lang="zh-CN" altLang="en-US"/>
              <a:t>”，表明接收消息的</a:t>
            </a:r>
            <a:r>
              <a:rPr lang="en-US" altLang="zh-CN"/>
              <a:t>SOAP</a:t>
            </a:r>
            <a:r>
              <a:rPr lang="zh-CN" altLang="en-US"/>
              <a:t>节点可以忽略</a:t>
            </a:r>
            <a:r>
              <a:rPr lang="en-US" altLang="zh-CN"/>
              <a:t>SOAP</a:t>
            </a:r>
            <a:r>
              <a:rPr lang="zh-CN" altLang="en-US"/>
              <a:t>消息头；如果</a:t>
            </a:r>
            <a:r>
              <a:rPr lang="en-US" altLang="zh-CN"/>
              <a:t>mustUnderstand=</a:t>
            </a:r>
            <a:r>
              <a:rPr lang="zh-CN" altLang="en-US"/>
              <a:t>“</a:t>
            </a:r>
            <a:r>
              <a:rPr lang="en-US" altLang="zh-CN"/>
              <a:t>true</a:t>
            </a:r>
            <a:r>
              <a:rPr lang="zh-CN" altLang="en-US"/>
              <a:t>”，表明接收消息的</a:t>
            </a:r>
            <a:r>
              <a:rPr lang="en-US" altLang="zh-CN"/>
              <a:t>SOAP</a:t>
            </a:r>
            <a:r>
              <a:rPr lang="zh-CN" altLang="en-US"/>
              <a:t>节点必须理解和处理</a:t>
            </a:r>
            <a:r>
              <a:rPr lang="en-US" altLang="zh-CN"/>
              <a:t>SOAP</a:t>
            </a:r>
            <a:r>
              <a:rPr lang="zh-CN" altLang="en-US"/>
              <a:t>消息头，否则必须返回一个</a:t>
            </a:r>
            <a:r>
              <a:rPr lang="en-US" altLang="zh-CN"/>
              <a:t>SOAP</a:t>
            </a:r>
            <a:r>
              <a:rPr lang="zh-CN" altLang="en-US"/>
              <a:t>错误。</a:t>
            </a:r>
            <a:endParaRPr lang="en-US" altLang="zh-CN"/>
          </a:p>
          <a:p>
            <a:pPr marL="736997" lvl="2" indent="-194072">
              <a:lnSpc>
                <a:spcPct val="100000"/>
              </a:lnSpc>
            </a:pPr>
            <a:endParaRPr lang="en-US" altLang="zh-CN" sz="1200"/>
          </a:p>
          <a:p>
            <a:pPr lvl="1">
              <a:lnSpc>
                <a:spcPct val="100000"/>
              </a:lnSpc>
            </a:pPr>
            <a:r>
              <a:rPr lang="en-US" altLang="zh-CN">
                <a:solidFill>
                  <a:srgbClr val="0000FF"/>
                </a:solidFill>
              </a:rPr>
              <a:t>Relay</a:t>
            </a:r>
            <a:r>
              <a:rPr lang="zh-CN" altLang="en-US">
                <a:solidFill>
                  <a:srgbClr val="0000FF"/>
                </a:solidFill>
              </a:rPr>
              <a:t>属性</a:t>
            </a:r>
            <a:endParaRPr lang="en-US" altLang="zh-CN">
              <a:solidFill>
                <a:srgbClr val="0000FF"/>
              </a:solidFill>
            </a:endParaRPr>
          </a:p>
          <a:p>
            <a:pPr marL="736997" lvl="2" indent="-194072">
              <a:lnSpc>
                <a:spcPct val="100000"/>
              </a:lnSpc>
            </a:pPr>
            <a:r>
              <a:rPr lang="zh-CN" altLang="en-US"/>
              <a:t>当</a:t>
            </a:r>
            <a:r>
              <a:rPr lang="en-US" altLang="zh-CN"/>
              <a:t>relay</a:t>
            </a:r>
            <a:r>
              <a:rPr lang="zh-CN" altLang="en-US"/>
              <a:t>属性值为“</a:t>
            </a:r>
            <a:r>
              <a:rPr lang="en-US" altLang="zh-CN"/>
              <a:t>true</a:t>
            </a:r>
            <a:r>
              <a:rPr lang="zh-CN" altLang="en-US"/>
              <a:t>”时，未处理的</a:t>
            </a:r>
            <a:r>
              <a:rPr lang="en-US" altLang="zh-CN"/>
              <a:t>SOAP</a:t>
            </a:r>
            <a:r>
              <a:rPr lang="zh-CN" altLang="en-US"/>
              <a:t>消息头必须继续发送。</a:t>
            </a:r>
            <a:endParaRPr lang="en-US" altLang="zh-CN"/>
          </a:p>
        </p:txBody>
      </p:sp>
    </p:spTree>
    <p:extLst>
      <p:ext uri="{BB962C8B-B14F-4D97-AF65-F5344CB8AC3E}">
        <p14:creationId xmlns:p14="http://schemas.microsoft.com/office/powerpoint/2010/main" val="85517158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4.2.3 SOAP</a:t>
            </a:r>
            <a:r>
              <a:rPr lang="zh-CN" altLang="en-US" dirty="0"/>
              <a:t>消息体</a:t>
            </a:r>
          </a:p>
        </p:txBody>
      </p:sp>
      <p:sp>
        <p:nvSpPr>
          <p:cNvPr id="3" name="内容占位符 2"/>
          <p:cNvSpPr>
            <a:spLocks noGrp="1"/>
          </p:cNvSpPr>
          <p:nvPr>
            <p:ph idx="1"/>
          </p:nvPr>
        </p:nvSpPr>
        <p:spPr/>
        <p:txBody>
          <a:bodyPr>
            <a:normAutofit fontScale="92500"/>
          </a:bodyPr>
          <a:lstStyle/>
          <a:p>
            <a:r>
              <a:rPr lang="en-US" altLang="zh-CN" dirty="0">
                <a:solidFill>
                  <a:srgbClr val="0000FF"/>
                </a:solidFill>
              </a:rPr>
              <a:t>SOAP</a:t>
            </a:r>
            <a:r>
              <a:rPr lang="zh-CN" altLang="en-US">
                <a:solidFill>
                  <a:srgbClr val="0000FF"/>
                </a:solidFill>
              </a:rPr>
              <a:t>消息体</a:t>
            </a:r>
            <a:r>
              <a:rPr lang="en-US" altLang="zh-CN">
                <a:solidFill>
                  <a:srgbClr val="0000FF"/>
                </a:solidFill>
              </a:rPr>
              <a:t>(Body)</a:t>
            </a:r>
            <a:r>
              <a:rPr lang="zh-CN" altLang="en-US"/>
              <a:t>包含</a:t>
            </a:r>
            <a:r>
              <a:rPr lang="zh-CN" altLang="en-US" dirty="0"/>
              <a:t>的是</a:t>
            </a:r>
            <a:r>
              <a:rPr lang="en-US" altLang="zh-CN" dirty="0"/>
              <a:t>SOAP</a:t>
            </a:r>
            <a:r>
              <a:rPr lang="zh-CN" altLang="en-US" dirty="0"/>
              <a:t>消息的实际负载，所以在</a:t>
            </a:r>
            <a:r>
              <a:rPr lang="en-US" altLang="zh-CN" dirty="0"/>
              <a:t>SOAP</a:t>
            </a:r>
            <a:r>
              <a:rPr lang="zh-CN" altLang="en-US" dirty="0"/>
              <a:t>消息中是</a:t>
            </a:r>
            <a:r>
              <a:rPr lang="zh-CN" altLang="en-US" dirty="0">
                <a:solidFill>
                  <a:srgbClr val="0000FF"/>
                </a:solidFill>
              </a:rPr>
              <a:t>必须元素</a:t>
            </a:r>
            <a:r>
              <a:rPr lang="zh-CN" altLang="en-US" dirty="0"/>
              <a:t>。</a:t>
            </a:r>
            <a:endParaRPr lang="en-US" altLang="zh-CN" dirty="0"/>
          </a:p>
          <a:p>
            <a:r>
              <a:rPr lang="en-US" altLang="zh-CN" dirty="0"/>
              <a:t>SOAP</a:t>
            </a:r>
            <a:r>
              <a:rPr lang="zh-CN" altLang="en-US" dirty="0"/>
              <a:t>消息体由</a:t>
            </a:r>
            <a:r>
              <a:rPr lang="en-US" altLang="zh-CN" dirty="0"/>
              <a:t>SOAP</a:t>
            </a:r>
            <a:r>
              <a:rPr lang="zh-CN" altLang="en-US" dirty="0"/>
              <a:t>消息的最终接收方接收并处理。</a:t>
            </a:r>
            <a:endParaRPr lang="en-US" altLang="zh-CN" dirty="0"/>
          </a:p>
          <a:p>
            <a:r>
              <a:rPr lang="en-US" altLang="zh-CN" dirty="0"/>
              <a:t>SOAP</a:t>
            </a:r>
            <a:r>
              <a:rPr lang="zh-CN" altLang="en-US" dirty="0"/>
              <a:t>消息体中的项包含一个可选的</a:t>
            </a:r>
            <a:r>
              <a:rPr lang="en-US" altLang="zh-CN" dirty="0" err="1"/>
              <a:t>encodingStyle</a:t>
            </a:r>
            <a:r>
              <a:rPr lang="zh-CN" altLang="en-US" dirty="0"/>
              <a:t>属性，该属性代表该项的</a:t>
            </a:r>
            <a:r>
              <a:rPr lang="zh-CN" altLang="en-US" dirty="0">
                <a:solidFill>
                  <a:srgbClr val="0000FF"/>
                </a:solidFill>
              </a:rPr>
              <a:t>编码风格</a:t>
            </a:r>
            <a:r>
              <a:rPr lang="zh-CN" altLang="en-US" dirty="0"/>
              <a:t>。如果</a:t>
            </a:r>
            <a:r>
              <a:rPr lang="en-US" altLang="zh-CN" dirty="0"/>
              <a:t>Body</a:t>
            </a:r>
            <a:r>
              <a:rPr lang="zh-CN" altLang="en-US" dirty="0"/>
              <a:t>中某项为自己定义了编码风格属性，那么该属性</a:t>
            </a:r>
            <a:r>
              <a:rPr lang="zh-CN" altLang="en-US"/>
              <a:t>将替代</a:t>
            </a:r>
            <a:r>
              <a:rPr lang="en-US" altLang="zh-CN"/>
              <a:t>(override)</a:t>
            </a:r>
            <a:r>
              <a:rPr lang="zh-CN" altLang="en-US"/>
              <a:t>在</a:t>
            </a:r>
            <a:r>
              <a:rPr lang="en-US" altLang="zh-CN" dirty="0"/>
              <a:t>Envelope</a:t>
            </a:r>
            <a:r>
              <a:rPr lang="zh-CN" altLang="en-US" dirty="0"/>
              <a:t>中定义的编码风格。</a:t>
            </a:r>
            <a:endParaRPr lang="en-US" altLang="zh-CN" dirty="0"/>
          </a:p>
          <a:p>
            <a:r>
              <a:rPr lang="en-US" altLang="zh-CN" dirty="0"/>
              <a:t>SOAP</a:t>
            </a:r>
            <a:r>
              <a:rPr lang="zh-CN" altLang="en-US" dirty="0"/>
              <a:t>消息体可以包含</a:t>
            </a:r>
            <a:r>
              <a:rPr lang="zh-CN" altLang="en-US" dirty="0">
                <a:solidFill>
                  <a:srgbClr val="0000FF"/>
                </a:solidFill>
              </a:rPr>
              <a:t>任意内容</a:t>
            </a:r>
            <a:r>
              <a:rPr lang="zh-CN" altLang="en-US" dirty="0"/>
              <a:t>，但</a:t>
            </a:r>
            <a:r>
              <a:rPr lang="en-US" altLang="zh-CN" dirty="0"/>
              <a:t>SOAP</a:t>
            </a:r>
            <a:r>
              <a:rPr lang="zh-CN" altLang="en-US" dirty="0"/>
              <a:t>规范定义了两种消息风格供发送者和接收者使用：</a:t>
            </a:r>
            <a:r>
              <a:rPr lang="en-US" altLang="zh-CN">
                <a:solidFill>
                  <a:srgbClr val="0000FF"/>
                </a:solidFill>
              </a:rPr>
              <a:t>RPC</a:t>
            </a:r>
            <a:r>
              <a:rPr lang="zh-CN" altLang="en-US">
                <a:solidFill>
                  <a:srgbClr val="0000FF"/>
                </a:solidFill>
              </a:rPr>
              <a:t>风格</a:t>
            </a:r>
            <a:r>
              <a:rPr lang="en-US" altLang="zh-CN">
                <a:solidFill>
                  <a:srgbClr val="0000FF"/>
                </a:solidFill>
              </a:rPr>
              <a:t>(RPC style)</a:t>
            </a:r>
            <a:r>
              <a:rPr lang="zh-CN" altLang="en-US"/>
              <a:t>和</a:t>
            </a:r>
            <a:r>
              <a:rPr lang="zh-CN" altLang="en-US">
                <a:solidFill>
                  <a:srgbClr val="0000FF"/>
                </a:solidFill>
              </a:rPr>
              <a:t>文档风格</a:t>
            </a:r>
            <a:r>
              <a:rPr lang="en-US" altLang="zh-CN">
                <a:solidFill>
                  <a:srgbClr val="0000FF"/>
                </a:solidFill>
              </a:rPr>
              <a:t>(document style)</a:t>
            </a:r>
            <a:r>
              <a:rPr lang="zh-CN" altLang="en-US"/>
              <a:t>。</a:t>
            </a:r>
            <a:endParaRPr lang="zh-CN" altLang="en-US" dirty="0"/>
          </a:p>
        </p:txBody>
      </p:sp>
    </p:spTree>
    <p:extLst>
      <p:ext uri="{BB962C8B-B14F-4D97-AF65-F5344CB8AC3E}">
        <p14:creationId xmlns:p14="http://schemas.microsoft.com/office/powerpoint/2010/main" val="321350111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BAE120-F28D-4DFA-984D-D312ED1A8BFA}"/>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F85FB68C-2563-4207-A2E5-D65FC589044E}"/>
              </a:ext>
            </a:extLst>
          </p:cNvPr>
          <p:cNvSpPr>
            <a:spLocks noGrp="1"/>
          </p:cNvSpPr>
          <p:nvPr>
            <p:ph idx="1"/>
          </p:nvPr>
        </p:nvSpPr>
        <p:spPr/>
        <p:txBody>
          <a:bodyPr>
            <a:normAutofit fontScale="92500"/>
          </a:bodyPr>
          <a:lstStyle/>
          <a:p>
            <a:r>
              <a:rPr lang="en-US" altLang="zh-CN"/>
              <a:t>SOAP</a:t>
            </a:r>
            <a:r>
              <a:rPr lang="zh-CN" altLang="en-US"/>
              <a:t>消息应该采用哪种风格由高层的</a:t>
            </a:r>
            <a:r>
              <a:rPr lang="zh-CN" altLang="en-US">
                <a:solidFill>
                  <a:srgbClr val="0000FF"/>
                </a:solidFill>
              </a:rPr>
              <a:t>服务描述协议</a:t>
            </a:r>
            <a:r>
              <a:rPr lang="en-US" altLang="zh-CN"/>
              <a:t>(</a:t>
            </a:r>
            <a:r>
              <a:rPr lang="zh-CN" altLang="en-US"/>
              <a:t>如，</a:t>
            </a:r>
            <a:r>
              <a:rPr lang="en-US" altLang="zh-CN">
                <a:solidFill>
                  <a:srgbClr val="0000FF"/>
                </a:solidFill>
              </a:rPr>
              <a:t>WSDL</a:t>
            </a:r>
            <a:r>
              <a:rPr lang="en-US" altLang="zh-CN"/>
              <a:t>)</a:t>
            </a:r>
            <a:r>
              <a:rPr lang="zh-CN" altLang="en-US"/>
              <a:t>指定。</a:t>
            </a:r>
            <a:endParaRPr lang="en-US" altLang="zh-CN"/>
          </a:p>
          <a:p>
            <a:r>
              <a:rPr lang="en-US" altLang="zh-CN"/>
              <a:t>SOAP</a:t>
            </a:r>
            <a:r>
              <a:rPr lang="zh-CN" altLang="en-US"/>
              <a:t>消息体还包含可选的</a:t>
            </a:r>
            <a:r>
              <a:rPr lang="en-US" altLang="zh-CN"/>
              <a:t>SOAP</a:t>
            </a:r>
            <a:r>
              <a:rPr lang="zh-CN" altLang="en-US">
                <a:solidFill>
                  <a:srgbClr val="0000FF"/>
                </a:solidFill>
              </a:rPr>
              <a:t>故障元素</a:t>
            </a:r>
            <a:r>
              <a:rPr lang="zh-CN" altLang="en-US"/>
              <a:t>。</a:t>
            </a:r>
            <a:endParaRPr lang="en-US" altLang="zh-CN"/>
          </a:p>
          <a:p>
            <a:r>
              <a:rPr lang="en-US" altLang="zh-CN">
                <a:solidFill>
                  <a:srgbClr val="0000FF"/>
                </a:solidFill>
              </a:rPr>
              <a:t>RPC</a:t>
            </a:r>
            <a:r>
              <a:rPr lang="zh-CN" altLang="en-US">
                <a:solidFill>
                  <a:srgbClr val="0000FF"/>
                </a:solidFill>
              </a:rPr>
              <a:t>风格</a:t>
            </a:r>
            <a:r>
              <a:rPr lang="zh-CN" altLang="en-US"/>
              <a:t>的消息遵从</a:t>
            </a:r>
            <a:r>
              <a:rPr lang="en-US" altLang="zh-CN"/>
              <a:t>SOAP</a:t>
            </a:r>
            <a:r>
              <a:rPr lang="zh-CN" altLang="en-US"/>
              <a:t>标准，封装的是</a:t>
            </a:r>
            <a:r>
              <a:rPr lang="en-US" altLang="zh-CN"/>
              <a:t>RPC</a:t>
            </a:r>
            <a:r>
              <a:rPr lang="zh-CN" altLang="en-US"/>
              <a:t>调用的请求和返回。对该类消息的主要约束是必须把操作的名称作为封装了对操作的调用和返回消息负载的根元素名称。</a:t>
            </a:r>
            <a:endParaRPr lang="en-US" altLang="zh-CN"/>
          </a:p>
          <a:p>
            <a:pPr marL="266700" lvl="1" indent="-266700">
              <a:buClr>
                <a:srgbClr val="0000FF"/>
              </a:buClr>
              <a:buSzPct val="100000"/>
              <a:buFont typeface="Wingdings" pitchFamily="2" charset="2"/>
              <a:buChar char="q"/>
            </a:pPr>
            <a:r>
              <a:rPr lang="zh-CN" altLang="en-US"/>
              <a:t>一般</a:t>
            </a:r>
            <a:r>
              <a:rPr lang="en-US" altLang="zh-CN"/>
              <a:t>RPC</a:t>
            </a:r>
            <a:r>
              <a:rPr lang="zh-CN" altLang="en-US"/>
              <a:t>风格的消息可以由</a:t>
            </a:r>
            <a:r>
              <a:rPr lang="en-US" altLang="zh-CN"/>
              <a:t>SOAP</a:t>
            </a:r>
            <a:r>
              <a:rPr lang="zh-CN" altLang="en-US"/>
              <a:t>工具自动产生。</a:t>
            </a:r>
            <a:endParaRPr lang="en-US" altLang="zh-CN"/>
          </a:p>
          <a:p>
            <a:pPr marL="266700" lvl="1" indent="-266700">
              <a:buClr>
                <a:srgbClr val="0000FF"/>
              </a:buClr>
              <a:buSzPct val="100000"/>
              <a:buFont typeface="Wingdings" pitchFamily="2" charset="2"/>
              <a:buChar char="q"/>
            </a:pPr>
            <a:r>
              <a:rPr lang="zh-CN" altLang="en-US">
                <a:solidFill>
                  <a:srgbClr val="0000FF"/>
                </a:solidFill>
              </a:rPr>
              <a:t>文档风格</a:t>
            </a:r>
            <a:r>
              <a:rPr lang="zh-CN" altLang="en-US"/>
              <a:t>的消息封装的</a:t>
            </a:r>
            <a:r>
              <a:rPr lang="en-US" altLang="zh-CN"/>
              <a:t>XML</a:t>
            </a:r>
            <a:r>
              <a:rPr lang="zh-CN" altLang="en-US"/>
              <a:t>文档可以是消息发送方和消息接收方约定的任意格式。</a:t>
            </a:r>
            <a:endParaRPr lang="en-US" altLang="zh-CN"/>
          </a:p>
          <a:p>
            <a:endParaRPr lang="zh-CN" altLang="en-US"/>
          </a:p>
        </p:txBody>
      </p:sp>
    </p:spTree>
    <p:extLst>
      <p:ext uri="{BB962C8B-B14F-4D97-AF65-F5344CB8AC3E}">
        <p14:creationId xmlns:p14="http://schemas.microsoft.com/office/powerpoint/2010/main" val="218121650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631504" y="332656"/>
            <a:ext cx="8355500" cy="583264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6652821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矩形 8"/>
          <p:cNvSpPr/>
          <p:nvPr/>
        </p:nvSpPr>
        <p:spPr>
          <a:xfrm>
            <a:off x="4511824" y="2205224"/>
            <a:ext cx="6552728" cy="3023976"/>
          </a:xfrm>
          <a:prstGeom prst="rect">
            <a:avLst/>
          </a:prstGeom>
          <a:solidFill>
            <a:schemeClr val="bg1">
              <a:lumMod val="85000"/>
            </a:schemeClr>
          </a:solidFill>
          <a:ln w="1270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 name="TextBox 3"/>
          <p:cNvSpPr txBox="1"/>
          <p:nvPr/>
        </p:nvSpPr>
        <p:spPr>
          <a:xfrm>
            <a:off x="4367808" y="673688"/>
            <a:ext cx="7056784" cy="5218736"/>
          </a:xfrm>
          <a:prstGeom prst="rect">
            <a:avLst/>
          </a:prstGeom>
          <a:noFill/>
          <a:ln>
            <a:solidFill>
              <a:schemeClr val="tx1"/>
            </a:solidFill>
          </a:ln>
        </p:spPr>
        <p:txBody>
          <a:bodyPr wrap="square" rtlCol="0">
            <a:spAutoFit/>
          </a:bodyPr>
          <a:lstStyle/>
          <a:p>
            <a:pPr>
              <a:lnSpc>
                <a:spcPct val="150000"/>
              </a:lnSpc>
            </a:pPr>
            <a:r>
              <a:rPr lang="en-US" altLang="zh-CN" sz="1600" dirty="0">
                <a:latin typeface="Times New Roman" panose="02020603050405020304" pitchFamily="18" charset="0"/>
                <a:cs typeface="Times New Roman" panose="02020603050405020304" pitchFamily="18" charset="0"/>
              </a:rPr>
              <a:t>&lt;</a:t>
            </a:r>
            <a:r>
              <a:rPr lang="en-US" altLang="zh-CN" sz="1600" dirty="0" err="1">
                <a:latin typeface="Times New Roman" panose="02020603050405020304" pitchFamily="18" charset="0"/>
                <a:cs typeface="Times New Roman" panose="02020603050405020304" pitchFamily="18" charset="0"/>
              </a:rPr>
              <a:t>soapEnv</a:t>
            </a:r>
            <a:r>
              <a:rPr lang="en-US" altLang="zh-CN" sz="1600" dirty="0">
                <a:latin typeface="Times New Roman" panose="02020603050405020304" pitchFamily="18" charset="0"/>
                <a:cs typeface="Times New Roman" panose="02020603050405020304" pitchFamily="18" charset="0"/>
              </a:rPr>
              <a:t>: </a:t>
            </a:r>
            <a:r>
              <a:rPr lang="en-US" altLang="zh-CN" sz="1600" dirty="0">
                <a:solidFill>
                  <a:srgbClr val="FF0000"/>
                </a:solidFill>
                <a:latin typeface="Times New Roman" panose="02020603050405020304" pitchFamily="18" charset="0"/>
                <a:cs typeface="Times New Roman" panose="02020603050405020304" pitchFamily="18" charset="0"/>
              </a:rPr>
              <a:t>Envelope</a:t>
            </a:r>
          </a:p>
          <a:p>
            <a:pPr>
              <a:lnSpc>
                <a:spcPct val="150000"/>
              </a:lnSpc>
            </a:pPr>
            <a:r>
              <a:rPr lang="en-US" altLang="zh-CN" sz="1600" dirty="0">
                <a:latin typeface="Times New Roman" panose="02020603050405020304" pitchFamily="18" charset="0"/>
                <a:cs typeface="Times New Roman" panose="02020603050405020304" pitchFamily="18" charset="0"/>
              </a:rPr>
              <a:t>        </a:t>
            </a:r>
            <a:r>
              <a:rPr lang="en-US" altLang="zh-CN" sz="1600" dirty="0" err="1">
                <a:solidFill>
                  <a:srgbClr val="0000FF"/>
                </a:solidFill>
                <a:latin typeface="Times New Roman" panose="02020603050405020304" pitchFamily="18" charset="0"/>
                <a:cs typeface="Times New Roman" panose="02020603050405020304" pitchFamily="18" charset="0"/>
              </a:rPr>
              <a:t>xmlns</a:t>
            </a:r>
            <a:r>
              <a:rPr lang="en-US" altLang="zh-CN" sz="1600" dirty="0">
                <a:solidFill>
                  <a:srgbClr val="0000FF"/>
                </a:solidFill>
                <a:latin typeface="Times New Roman" panose="02020603050405020304" pitchFamily="18" charset="0"/>
                <a:cs typeface="Times New Roman" panose="02020603050405020304" pitchFamily="18" charset="0"/>
              </a:rPr>
              <a:t>: </a:t>
            </a:r>
            <a:r>
              <a:rPr lang="en-US" altLang="zh-CN" sz="1600" dirty="0" err="1">
                <a:solidFill>
                  <a:srgbClr val="0000FF"/>
                </a:solidFill>
                <a:latin typeface="Times New Roman" panose="02020603050405020304" pitchFamily="18" charset="0"/>
                <a:cs typeface="Times New Roman" panose="02020603050405020304" pitchFamily="18" charset="0"/>
              </a:rPr>
              <a:t>soapEnv</a:t>
            </a:r>
            <a:r>
              <a:rPr lang="en-US" altLang="zh-CN" sz="1600" dirty="0">
                <a:solidFill>
                  <a:srgbClr val="0000FF"/>
                </a:solidFill>
                <a:latin typeface="Times New Roman" panose="02020603050405020304" pitchFamily="18" charset="0"/>
                <a:cs typeface="Times New Roman" panose="02020603050405020304" pitchFamily="18" charset="0"/>
              </a:rPr>
              <a:t>= “http://www.w3.org/2003/05/soap-envelope/”</a:t>
            </a:r>
          </a:p>
          <a:p>
            <a:pPr>
              <a:lnSpc>
                <a:spcPct val="150000"/>
              </a:lnSpc>
            </a:pPr>
            <a:r>
              <a:rPr lang="en-US" altLang="zh-CN" sz="1600" dirty="0">
                <a:latin typeface="Times New Roman" panose="02020603050405020304" pitchFamily="18" charset="0"/>
                <a:cs typeface="Times New Roman" panose="02020603050405020304" pitchFamily="18" charset="0"/>
              </a:rPr>
              <a:t>       </a:t>
            </a:r>
            <a:r>
              <a:rPr lang="en-US" altLang="zh-CN" sz="1600" dirty="0" err="1">
                <a:solidFill>
                  <a:srgbClr val="0000FF"/>
                </a:solidFill>
                <a:latin typeface="Times New Roman" panose="02020603050405020304" pitchFamily="18" charset="0"/>
                <a:cs typeface="Times New Roman" panose="02020603050405020304" pitchFamily="18" charset="0"/>
              </a:rPr>
              <a:t>soapEnv:encodingStyle</a:t>
            </a:r>
            <a:r>
              <a:rPr lang="en-US" altLang="zh-CN" sz="1600" dirty="0">
                <a:solidFill>
                  <a:srgbClr val="0000FF"/>
                </a:solidFill>
                <a:latin typeface="Times New Roman" panose="02020603050405020304" pitchFamily="18" charset="0"/>
                <a:cs typeface="Times New Roman" panose="02020603050405020304" pitchFamily="18" charset="0"/>
              </a:rPr>
              <a:t>=“http://www.w3.org/2003/05/soap-encoding/”&gt;</a:t>
            </a:r>
          </a:p>
          <a:p>
            <a:pPr>
              <a:lnSpc>
                <a:spcPct val="150000"/>
              </a:lnSpc>
            </a:pPr>
            <a:endParaRPr lang="en-US" altLang="zh-CN" sz="1600" dirty="0">
              <a:latin typeface="Times New Roman" panose="02020603050405020304" pitchFamily="18" charset="0"/>
              <a:cs typeface="Times New Roman" panose="02020603050405020304" pitchFamily="18" charset="0"/>
            </a:endParaRPr>
          </a:p>
          <a:p>
            <a:pPr indent="204788">
              <a:lnSpc>
                <a:spcPct val="150000"/>
              </a:lnSpc>
            </a:pPr>
            <a:r>
              <a:rPr lang="en-US" altLang="zh-CN" sz="1600" dirty="0">
                <a:solidFill>
                  <a:srgbClr val="0000FF"/>
                </a:solidFill>
                <a:latin typeface="Times New Roman" panose="02020603050405020304" pitchFamily="18" charset="0"/>
                <a:cs typeface="Times New Roman" panose="02020603050405020304" pitchFamily="18" charset="0"/>
              </a:rPr>
              <a:t>&lt;</a:t>
            </a:r>
            <a:r>
              <a:rPr lang="en-US" altLang="zh-CN" sz="1600" dirty="0" err="1">
                <a:solidFill>
                  <a:srgbClr val="0000FF"/>
                </a:solidFill>
                <a:latin typeface="Times New Roman" panose="02020603050405020304" pitchFamily="18" charset="0"/>
                <a:cs typeface="Times New Roman" panose="02020603050405020304" pitchFamily="18" charset="0"/>
              </a:rPr>
              <a:t>soapENV</a:t>
            </a:r>
            <a:r>
              <a:rPr lang="en-US" altLang="zh-CN" sz="1600" dirty="0">
                <a:solidFill>
                  <a:srgbClr val="0000FF"/>
                </a:solidFill>
                <a:latin typeface="Times New Roman" panose="02020603050405020304" pitchFamily="18" charset="0"/>
                <a:cs typeface="Times New Roman" panose="02020603050405020304" pitchFamily="18" charset="0"/>
              </a:rPr>
              <a:t>: Body&gt;</a:t>
            </a:r>
          </a:p>
          <a:p>
            <a:pPr indent="204788">
              <a:lnSpc>
                <a:spcPct val="150000"/>
              </a:lnSpc>
            </a:pPr>
            <a:r>
              <a:rPr lang="en-US" altLang="zh-CN" sz="1600" dirty="0">
                <a:solidFill>
                  <a:srgbClr val="0000FF"/>
                </a:solidFill>
                <a:latin typeface="Times New Roman" panose="02020603050405020304" pitchFamily="18" charset="0"/>
                <a:cs typeface="Times New Roman" panose="02020603050405020304" pitchFamily="18" charset="0"/>
              </a:rPr>
              <a:t>&lt;!—</a:t>
            </a:r>
            <a:r>
              <a:rPr lang="zh-CN" altLang="en-US" sz="1600" dirty="0">
                <a:solidFill>
                  <a:srgbClr val="0000FF"/>
                </a:solidFill>
                <a:latin typeface="Times New Roman" panose="02020603050405020304" pitchFamily="18" charset="0"/>
                <a:cs typeface="Times New Roman" panose="02020603050405020304" pitchFamily="18" charset="0"/>
              </a:rPr>
              <a:t>操作名称作为</a:t>
            </a:r>
            <a:r>
              <a:rPr lang="en-US" altLang="zh-CN" sz="1600" dirty="0">
                <a:solidFill>
                  <a:srgbClr val="0000FF"/>
                </a:solidFill>
                <a:latin typeface="Times New Roman" panose="02020603050405020304" pitchFamily="18" charset="0"/>
                <a:cs typeface="Times New Roman" panose="02020603050405020304" pitchFamily="18" charset="0"/>
              </a:rPr>
              <a:t>SOAP</a:t>
            </a:r>
            <a:r>
              <a:rPr lang="zh-CN" altLang="en-US" sz="1600" dirty="0">
                <a:solidFill>
                  <a:srgbClr val="0000FF"/>
                </a:solidFill>
                <a:latin typeface="Times New Roman" panose="02020603050405020304" pitchFamily="18" charset="0"/>
                <a:cs typeface="Times New Roman" panose="02020603050405020304" pitchFamily="18" charset="0"/>
              </a:rPr>
              <a:t>消息负载的根元素名称</a:t>
            </a:r>
            <a:r>
              <a:rPr lang="en-US" altLang="zh-CN" sz="1600" dirty="0">
                <a:solidFill>
                  <a:srgbClr val="0000FF"/>
                </a:solidFill>
                <a:latin typeface="Times New Roman" panose="02020603050405020304" pitchFamily="18" charset="0"/>
                <a:cs typeface="Times New Roman" panose="02020603050405020304" pitchFamily="18" charset="0"/>
              </a:rPr>
              <a:t>--&gt;</a:t>
            </a:r>
            <a:endParaRPr lang="en-US" altLang="zh-CN" sz="1600" dirty="0">
              <a:solidFill>
                <a:srgbClr val="3333CC"/>
              </a:solidFill>
              <a:latin typeface="Times New Roman" panose="02020603050405020304" pitchFamily="18" charset="0"/>
              <a:cs typeface="Times New Roman" panose="02020603050405020304" pitchFamily="18" charset="0"/>
            </a:endParaRPr>
          </a:p>
          <a:p>
            <a:pPr indent="204788">
              <a:lnSpc>
                <a:spcPct val="150000"/>
              </a:lnSpc>
            </a:pPr>
            <a:r>
              <a:rPr lang="en-US" altLang="zh-CN" sz="1600" dirty="0">
                <a:solidFill>
                  <a:srgbClr val="0000FF"/>
                </a:solidFill>
                <a:latin typeface="Times New Roman" panose="02020603050405020304" pitchFamily="18" charset="0"/>
                <a:cs typeface="Times New Roman" panose="02020603050405020304" pitchFamily="18" charset="0"/>
              </a:rPr>
              <a:t>&lt;</a:t>
            </a:r>
            <a:r>
              <a:rPr lang="en-US" altLang="zh-CN" sz="1600" err="1">
                <a:solidFill>
                  <a:srgbClr val="0000FF"/>
                </a:solidFill>
                <a:latin typeface="Times New Roman" panose="02020603050405020304" pitchFamily="18" charset="0"/>
                <a:cs typeface="Times New Roman" panose="02020603050405020304" pitchFamily="18" charset="0"/>
              </a:rPr>
              <a:t>m</a:t>
            </a:r>
            <a:r>
              <a:rPr lang="en-US" altLang="zh-CN" sz="1600">
                <a:solidFill>
                  <a:srgbClr val="0000FF"/>
                </a:solidFill>
                <a:latin typeface="Times New Roman" panose="02020603050405020304" pitchFamily="18" charset="0"/>
                <a:cs typeface="Times New Roman" panose="02020603050405020304" pitchFamily="18" charset="0"/>
              </a:rPr>
              <a:t>:getOrderStatus</a:t>
            </a:r>
            <a:endParaRPr lang="en-US" altLang="zh-CN" sz="1600" dirty="0">
              <a:solidFill>
                <a:srgbClr val="0000FF"/>
              </a:solidFill>
              <a:latin typeface="Times New Roman" panose="02020603050405020304" pitchFamily="18" charset="0"/>
              <a:cs typeface="Times New Roman" panose="02020603050405020304" pitchFamily="18" charset="0"/>
            </a:endParaRPr>
          </a:p>
          <a:p>
            <a:pPr indent="204788">
              <a:lnSpc>
                <a:spcPct val="150000"/>
              </a:lnSpc>
            </a:pPr>
            <a:r>
              <a:rPr lang="en-US" altLang="zh-CN" sz="1600" dirty="0">
                <a:solidFill>
                  <a:srgbClr val="0000FF"/>
                </a:solidFill>
                <a:latin typeface="Times New Roman" panose="02020603050405020304" pitchFamily="18" charset="0"/>
                <a:cs typeface="Times New Roman" panose="02020603050405020304" pitchFamily="18" charset="0"/>
              </a:rPr>
              <a:t>        </a:t>
            </a:r>
            <a:r>
              <a:rPr lang="en-US" altLang="zh-CN" sz="1600" dirty="0" err="1">
                <a:solidFill>
                  <a:srgbClr val="0000FF"/>
                </a:solidFill>
                <a:latin typeface="Times New Roman" panose="02020603050405020304" pitchFamily="18" charset="0"/>
                <a:cs typeface="Times New Roman" panose="02020603050405020304" pitchFamily="18" charset="0"/>
              </a:rPr>
              <a:t>soapEnv:</a:t>
            </a:r>
            <a:r>
              <a:rPr lang="en-US" altLang="zh-CN" sz="1600" err="1">
                <a:solidFill>
                  <a:srgbClr val="0000FF"/>
                </a:solidFill>
                <a:latin typeface="Times New Roman" panose="02020603050405020304" pitchFamily="18" charset="0"/>
                <a:cs typeface="Times New Roman" panose="02020603050405020304" pitchFamily="18" charset="0"/>
              </a:rPr>
              <a:t>encodingStyle</a:t>
            </a:r>
            <a:r>
              <a:rPr lang="en-US" altLang="zh-CN" sz="1600">
                <a:solidFill>
                  <a:srgbClr val="0000FF"/>
                </a:solidFill>
                <a:latin typeface="Times New Roman" panose="02020603050405020304" pitchFamily="18" charset="0"/>
                <a:cs typeface="Times New Roman" panose="02020603050405020304" pitchFamily="18" charset="0"/>
              </a:rPr>
              <a:t> =</a:t>
            </a:r>
            <a:r>
              <a:rPr lang="en-US" altLang="zh-CN" sz="1600">
                <a:solidFill>
                  <a:srgbClr val="0000FF"/>
                </a:solidFill>
                <a:latin typeface="Times New Roman" panose="02020603050405020304" pitchFamily="18" charset="0"/>
                <a:cs typeface="Times New Roman" panose="02020603050405020304" pitchFamily="18" charset="0"/>
                <a:hlinkClick r:id="rId2"/>
              </a:rPr>
              <a:t>“http</a:t>
            </a:r>
            <a:r>
              <a:rPr lang="en-US" altLang="zh-CN" sz="1600" dirty="0">
                <a:solidFill>
                  <a:srgbClr val="0000FF"/>
                </a:solidFill>
                <a:latin typeface="Times New Roman" panose="02020603050405020304" pitchFamily="18" charset="0"/>
                <a:cs typeface="Times New Roman" panose="02020603050405020304" pitchFamily="18" charset="0"/>
                <a:hlinkClick r:id="rId2"/>
              </a:rPr>
              <a:t>://www.w3.org/2003/05/</a:t>
            </a:r>
            <a:r>
              <a:rPr lang="en-US" altLang="zh-CN" sz="1600">
                <a:solidFill>
                  <a:srgbClr val="0000FF"/>
                </a:solidFill>
                <a:latin typeface="Times New Roman" panose="02020603050405020304" pitchFamily="18" charset="0"/>
                <a:cs typeface="Times New Roman" panose="02020603050405020304" pitchFamily="18" charset="0"/>
                <a:hlinkClick r:id="rId2"/>
              </a:rPr>
              <a:t>soap-encoding/</a:t>
            </a:r>
            <a:r>
              <a:rPr lang="en-US" altLang="zh-CN" sz="1600">
                <a:solidFill>
                  <a:srgbClr val="0000FF"/>
                </a:solidFill>
                <a:latin typeface="Times New Roman" panose="02020603050405020304" pitchFamily="18" charset="0"/>
                <a:cs typeface="Times New Roman" panose="02020603050405020304" pitchFamily="18" charset="0"/>
              </a:rPr>
              <a:t>”</a:t>
            </a:r>
            <a:endParaRPr lang="en-US" altLang="zh-CN" sz="1600" dirty="0">
              <a:solidFill>
                <a:srgbClr val="0000FF"/>
              </a:solidFill>
              <a:latin typeface="Times New Roman" panose="02020603050405020304" pitchFamily="18" charset="0"/>
              <a:cs typeface="Times New Roman" panose="02020603050405020304" pitchFamily="18" charset="0"/>
            </a:endParaRPr>
          </a:p>
          <a:p>
            <a:pPr indent="204788">
              <a:lnSpc>
                <a:spcPct val="150000"/>
              </a:lnSpc>
            </a:pPr>
            <a:r>
              <a:rPr lang="en-US" altLang="zh-CN" sz="1600" dirty="0">
                <a:solidFill>
                  <a:srgbClr val="0000FF"/>
                </a:solidFill>
                <a:latin typeface="Times New Roman" panose="02020603050405020304" pitchFamily="18" charset="0"/>
                <a:cs typeface="Times New Roman" panose="02020603050405020304" pitchFamily="18" charset="0"/>
              </a:rPr>
              <a:t>        </a:t>
            </a:r>
            <a:r>
              <a:rPr lang="en-US" altLang="zh-CN" sz="1600" dirty="0" err="1">
                <a:solidFill>
                  <a:srgbClr val="0000FF"/>
                </a:solidFill>
                <a:latin typeface="Times New Roman" panose="02020603050405020304" pitchFamily="18" charset="0"/>
                <a:cs typeface="Times New Roman" panose="02020603050405020304" pitchFamily="18" charset="0"/>
              </a:rPr>
              <a:t>xmlns:m</a:t>
            </a:r>
            <a:r>
              <a:rPr lang="en-US" altLang="zh-CN" sz="1600" dirty="0">
                <a:solidFill>
                  <a:srgbClr val="0000FF"/>
                </a:solidFill>
                <a:latin typeface="Times New Roman" panose="02020603050405020304" pitchFamily="18" charset="0"/>
                <a:cs typeface="Times New Roman" panose="02020603050405020304" pitchFamily="18" charset="0"/>
              </a:rPr>
              <a:t>=“www.advantwise.com/order”&gt;</a:t>
            </a:r>
          </a:p>
          <a:p>
            <a:pPr indent="204788">
              <a:lnSpc>
                <a:spcPct val="150000"/>
              </a:lnSpc>
            </a:pPr>
            <a:r>
              <a:rPr lang="en-US" altLang="zh-CN" sz="1600" dirty="0">
                <a:solidFill>
                  <a:srgbClr val="0000FF"/>
                </a:solidFill>
                <a:latin typeface="Times New Roman" panose="02020603050405020304" pitchFamily="18" charset="0"/>
                <a:cs typeface="Times New Roman" panose="02020603050405020304" pitchFamily="18" charset="0"/>
              </a:rPr>
              <a:t>        &lt;</a:t>
            </a:r>
            <a:r>
              <a:rPr lang="en-US" altLang="zh-CN" sz="1600" dirty="0" err="1">
                <a:solidFill>
                  <a:srgbClr val="0000FF"/>
                </a:solidFill>
                <a:latin typeface="Times New Roman" panose="02020603050405020304" pitchFamily="18" charset="0"/>
                <a:cs typeface="Times New Roman" panose="02020603050405020304" pitchFamily="18" charset="0"/>
              </a:rPr>
              <a:t>orderno</a:t>
            </a:r>
            <a:r>
              <a:rPr lang="en-US" altLang="zh-CN" sz="1600" dirty="0">
                <a:solidFill>
                  <a:srgbClr val="0000FF"/>
                </a:solidFill>
                <a:latin typeface="Times New Roman" panose="02020603050405020304" pitchFamily="18" charset="0"/>
                <a:cs typeface="Times New Roman" panose="02020603050405020304" pitchFamily="18" charset="0"/>
              </a:rPr>
              <a:t>&gt;12345&lt;/</a:t>
            </a:r>
            <a:r>
              <a:rPr lang="en-US" altLang="zh-CN" sz="1600" dirty="0" err="1">
                <a:solidFill>
                  <a:srgbClr val="0000FF"/>
                </a:solidFill>
                <a:latin typeface="Times New Roman" panose="02020603050405020304" pitchFamily="18" charset="0"/>
                <a:cs typeface="Times New Roman" panose="02020603050405020304" pitchFamily="18" charset="0"/>
              </a:rPr>
              <a:t>orderno</a:t>
            </a:r>
            <a:r>
              <a:rPr lang="en-US" altLang="zh-CN" sz="1600" dirty="0">
                <a:solidFill>
                  <a:srgbClr val="0000FF"/>
                </a:solidFill>
                <a:latin typeface="Times New Roman" panose="02020603050405020304" pitchFamily="18" charset="0"/>
                <a:cs typeface="Times New Roman" panose="02020603050405020304" pitchFamily="18" charset="0"/>
              </a:rPr>
              <a:t>&gt;</a:t>
            </a:r>
          </a:p>
          <a:p>
            <a:pPr indent="204788">
              <a:lnSpc>
                <a:spcPct val="150000"/>
              </a:lnSpc>
            </a:pPr>
            <a:r>
              <a:rPr lang="en-US" altLang="zh-CN" sz="1600" dirty="0">
                <a:solidFill>
                  <a:srgbClr val="0000FF"/>
                </a:solidFill>
                <a:latin typeface="Times New Roman" panose="02020603050405020304" pitchFamily="18" charset="0"/>
                <a:cs typeface="Times New Roman" panose="02020603050405020304" pitchFamily="18" charset="0"/>
              </a:rPr>
              <a:t>&lt;/</a:t>
            </a:r>
            <a:r>
              <a:rPr lang="en-US" altLang="zh-CN" sz="1600" err="1">
                <a:solidFill>
                  <a:srgbClr val="0000FF"/>
                </a:solidFill>
                <a:latin typeface="Times New Roman" panose="02020603050405020304" pitchFamily="18" charset="0"/>
                <a:cs typeface="Times New Roman" panose="02020603050405020304" pitchFamily="18" charset="0"/>
              </a:rPr>
              <a:t>m</a:t>
            </a:r>
            <a:r>
              <a:rPr lang="en-US" altLang="zh-CN" sz="1600">
                <a:solidFill>
                  <a:srgbClr val="0000FF"/>
                </a:solidFill>
                <a:latin typeface="Times New Roman" panose="02020603050405020304" pitchFamily="18" charset="0"/>
                <a:cs typeface="Times New Roman" panose="02020603050405020304" pitchFamily="18" charset="0"/>
              </a:rPr>
              <a:t>:getOrderStatus</a:t>
            </a:r>
            <a:r>
              <a:rPr lang="en-US" altLang="zh-CN" sz="1600" dirty="0">
                <a:solidFill>
                  <a:srgbClr val="0000FF"/>
                </a:solidFill>
                <a:latin typeface="Times New Roman" panose="02020603050405020304" pitchFamily="18" charset="0"/>
                <a:cs typeface="Times New Roman" panose="02020603050405020304" pitchFamily="18" charset="0"/>
              </a:rPr>
              <a:t>&gt;</a:t>
            </a:r>
          </a:p>
          <a:p>
            <a:pPr indent="204788">
              <a:lnSpc>
                <a:spcPct val="150000"/>
              </a:lnSpc>
            </a:pPr>
            <a:r>
              <a:rPr lang="en-US" altLang="zh-CN" sz="1600" dirty="0">
                <a:solidFill>
                  <a:srgbClr val="0000FF"/>
                </a:solidFill>
                <a:latin typeface="Times New Roman" panose="02020603050405020304" pitchFamily="18" charset="0"/>
                <a:cs typeface="Times New Roman" panose="02020603050405020304" pitchFamily="18" charset="0"/>
              </a:rPr>
              <a:t>&lt;/</a:t>
            </a:r>
            <a:r>
              <a:rPr lang="en-US" altLang="zh-CN" sz="1600" dirty="0" err="1">
                <a:solidFill>
                  <a:srgbClr val="0000FF"/>
                </a:solidFill>
                <a:latin typeface="Times New Roman" panose="02020603050405020304" pitchFamily="18" charset="0"/>
                <a:cs typeface="Times New Roman" panose="02020603050405020304" pitchFamily="18" charset="0"/>
              </a:rPr>
              <a:t>soapENV</a:t>
            </a:r>
            <a:r>
              <a:rPr lang="en-US" altLang="zh-CN" sz="1600" dirty="0">
                <a:solidFill>
                  <a:srgbClr val="0000FF"/>
                </a:solidFill>
                <a:latin typeface="Times New Roman" panose="02020603050405020304" pitchFamily="18" charset="0"/>
                <a:cs typeface="Times New Roman" panose="02020603050405020304" pitchFamily="18" charset="0"/>
              </a:rPr>
              <a:t>: Body&gt;</a:t>
            </a:r>
          </a:p>
          <a:p>
            <a:pPr indent="204788">
              <a:lnSpc>
                <a:spcPct val="150000"/>
              </a:lnSpc>
            </a:pPr>
            <a:endParaRPr lang="en-US" altLang="zh-CN" sz="1600" dirty="0">
              <a:solidFill>
                <a:srgbClr val="0000FF"/>
              </a:solidFill>
              <a:latin typeface="Times New Roman" panose="02020603050405020304" pitchFamily="18" charset="0"/>
              <a:cs typeface="Times New Roman" panose="02020603050405020304" pitchFamily="18" charset="0"/>
            </a:endParaRPr>
          </a:p>
          <a:p>
            <a:pPr>
              <a:lnSpc>
                <a:spcPct val="150000"/>
              </a:lnSpc>
            </a:pPr>
            <a:r>
              <a:rPr lang="en-US" altLang="zh-CN" sz="1600" dirty="0">
                <a:latin typeface="Times New Roman" panose="02020603050405020304" pitchFamily="18" charset="0"/>
                <a:cs typeface="Times New Roman" panose="02020603050405020304" pitchFamily="18" charset="0"/>
              </a:rPr>
              <a:t>&lt;/</a:t>
            </a:r>
            <a:r>
              <a:rPr lang="en-US" altLang="zh-CN" sz="1600" dirty="0" err="1">
                <a:latin typeface="Times New Roman" panose="02020603050405020304" pitchFamily="18" charset="0"/>
                <a:cs typeface="Times New Roman" panose="02020603050405020304" pitchFamily="18" charset="0"/>
              </a:rPr>
              <a:t>soapEnv</a:t>
            </a:r>
            <a:r>
              <a:rPr lang="en-US" altLang="zh-CN" sz="1600" dirty="0">
                <a:latin typeface="Times New Roman" panose="02020603050405020304" pitchFamily="18" charset="0"/>
                <a:cs typeface="Times New Roman" panose="02020603050405020304" pitchFamily="18" charset="0"/>
              </a:rPr>
              <a:t>: </a:t>
            </a:r>
            <a:r>
              <a:rPr lang="en-US" altLang="zh-CN" sz="1600" dirty="0">
                <a:solidFill>
                  <a:srgbClr val="FF0000"/>
                </a:solidFill>
                <a:latin typeface="Times New Roman" panose="02020603050405020304" pitchFamily="18" charset="0"/>
                <a:cs typeface="Times New Roman" panose="02020603050405020304" pitchFamily="18" charset="0"/>
              </a:rPr>
              <a:t>Envelope</a:t>
            </a:r>
            <a:r>
              <a:rPr lang="en-US" altLang="zh-CN" sz="1600" dirty="0">
                <a:latin typeface="Times New Roman" panose="02020603050405020304" pitchFamily="18" charset="0"/>
                <a:cs typeface="Times New Roman" panose="02020603050405020304" pitchFamily="18" charset="0"/>
              </a:rPr>
              <a:t>&gt;</a:t>
            </a:r>
            <a:endParaRPr lang="zh-CN" altLang="en-US" sz="1600" dirty="0">
              <a:latin typeface="Times New Roman" panose="02020603050405020304" pitchFamily="18" charset="0"/>
              <a:cs typeface="Times New Roman" panose="02020603050405020304" pitchFamily="18" charset="0"/>
            </a:endParaRPr>
          </a:p>
        </p:txBody>
      </p:sp>
      <p:sp>
        <p:nvSpPr>
          <p:cNvPr id="13" name="矩形 12"/>
          <p:cNvSpPr/>
          <p:nvPr/>
        </p:nvSpPr>
        <p:spPr>
          <a:xfrm>
            <a:off x="263352" y="2708920"/>
            <a:ext cx="4167462" cy="576248"/>
          </a:xfrm>
          <a:prstGeom prst="rect">
            <a:avLst/>
          </a:prstGeom>
        </p:spPr>
        <p:txBody>
          <a:bodyPr wrap="square">
            <a:spAutoFit/>
          </a:bodyPr>
          <a:lstStyle/>
          <a:p>
            <a:pPr lvl="0">
              <a:lnSpc>
                <a:spcPct val="150000"/>
              </a:lnSpc>
              <a:spcBef>
                <a:spcPct val="20000"/>
              </a:spcBef>
              <a:buClr>
                <a:srgbClr val="0000FF"/>
              </a:buClr>
              <a:buSzPct val="100000"/>
            </a:pPr>
            <a:r>
              <a:rPr lang="zh-CN" altLang="en-US" sz="24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代码</a:t>
            </a:r>
            <a:r>
              <a:rPr lang="en-US" altLang="zh-CN" sz="24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4.3  RPC</a:t>
            </a:r>
            <a:r>
              <a:rPr lang="zh-CN" altLang="en-US" sz="24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风格的请求消息</a:t>
            </a:r>
            <a:endParaRPr lang="en-US" altLang="zh-CN" sz="24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189924363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矩形 8"/>
          <p:cNvSpPr/>
          <p:nvPr/>
        </p:nvSpPr>
        <p:spPr>
          <a:xfrm>
            <a:off x="4799856" y="2492896"/>
            <a:ext cx="6336704" cy="3096344"/>
          </a:xfrm>
          <a:prstGeom prst="rect">
            <a:avLst/>
          </a:prstGeom>
          <a:solidFill>
            <a:schemeClr val="bg1">
              <a:lumMod val="85000"/>
            </a:schemeClr>
          </a:solidFill>
          <a:ln w="1270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 name="TextBox 3"/>
          <p:cNvSpPr txBox="1"/>
          <p:nvPr/>
        </p:nvSpPr>
        <p:spPr>
          <a:xfrm>
            <a:off x="4574830" y="980728"/>
            <a:ext cx="6789938" cy="5218736"/>
          </a:xfrm>
          <a:prstGeom prst="rect">
            <a:avLst/>
          </a:prstGeom>
          <a:noFill/>
          <a:ln>
            <a:solidFill>
              <a:schemeClr val="tx1"/>
            </a:solidFill>
          </a:ln>
        </p:spPr>
        <p:txBody>
          <a:bodyPr wrap="square" rtlCol="0">
            <a:spAutoFit/>
          </a:bodyPr>
          <a:lstStyle/>
          <a:p>
            <a:pPr>
              <a:lnSpc>
                <a:spcPct val="150000"/>
              </a:lnSpc>
            </a:pPr>
            <a:r>
              <a:rPr lang="en-US" altLang="zh-CN" sz="1600" dirty="0">
                <a:latin typeface="Times New Roman" panose="02020603050405020304" pitchFamily="18" charset="0"/>
                <a:cs typeface="Times New Roman" panose="02020603050405020304" pitchFamily="18" charset="0"/>
              </a:rPr>
              <a:t>&lt;</a:t>
            </a:r>
            <a:r>
              <a:rPr lang="en-US" altLang="zh-CN" sz="1600" dirty="0" err="1">
                <a:latin typeface="Times New Roman" panose="02020603050405020304" pitchFamily="18" charset="0"/>
                <a:cs typeface="Times New Roman" panose="02020603050405020304" pitchFamily="18" charset="0"/>
              </a:rPr>
              <a:t>soapEnv</a:t>
            </a:r>
            <a:r>
              <a:rPr lang="en-US" altLang="zh-CN" sz="1600" dirty="0">
                <a:latin typeface="Times New Roman" panose="02020603050405020304" pitchFamily="18" charset="0"/>
                <a:cs typeface="Times New Roman" panose="02020603050405020304" pitchFamily="18" charset="0"/>
              </a:rPr>
              <a:t>: </a:t>
            </a:r>
            <a:r>
              <a:rPr lang="en-US" altLang="zh-CN" sz="1600" dirty="0">
                <a:solidFill>
                  <a:srgbClr val="FF0000"/>
                </a:solidFill>
                <a:latin typeface="Times New Roman" panose="02020603050405020304" pitchFamily="18" charset="0"/>
                <a:cs typeface="Times New Roman" panose="02020603050405020304" pitchFamily="18" charset="0"/>
              </a:rPr>
              <a:t>Envelope</a:t>
            </a:r>
          </a:p>
          <a:p>
            <a:pPr>
              <a:lnSpc>
                <a:spcPct val="150000"/>
              </a:lnSpc>
            </a:pPr>
            <a:r>
              <a:rPr lang="en-US" altLang="zh-CN" sz="1600" dirty="0">
                <a:latin typeface="Times New Roman" panose="02020603050405020304" pitchFamily="18" charset="0"/>
                <a:cs typeface="Times New Roman" panose="02020603050405020304" pitchFamily="18" charset="0"/>
              </a:rPr>
              <a:t>        </a:t>
            </a:r>
            <a:r>
              <a:rPr lang="en-US" altLang="zh-CN" sz="1600" dirty="0" err="1">
                <a:solidFill>
                  <a:srgbClr val="0000FF"/>
                </a:solidFill>
                <a:latin typeface="Times New Roman" panose="02020603050405020304" pitchFamily="18" charset="0"/>
                <a:cs typeface="Times New Roman" panose="02020603050405020304" pitchFamily="18" charset="0"/>
              </a:rPr>
              <a:t>xmlns</a:t>
            </a:r>
            <a:r>
              <a:rPr lang="en-US" altLang="zh-CN" sz="1600" dirty="0">
                <a:solidFill>
                  <a:srgbClr val="0000FF"/>
                </a:solidFill>
                <a:latin typeface="Times New Roman" panose="02020603050405020304" pitchFamily="18" charset="0"/>
                <a:cs typeface="Times New Roman" panose="02020603050405020304" pitchFamily="18" charset="0"/>
              </a:rPr>
              <a:t>: </a:t>
            </a:r>
            <a:r>
              <a:rPr lang="en-US" altLang="zh-CN" sz="1600" dirty="0" err="1">
                <a:solidFill>
                  <a:srgbClr val="0000FF"/>
                </a:solidFill>
                <a:latin typeface="Times New Roman" panose="02020603050405020304" pitchFamily="18" charset="0"/>
                <a:cs typeface="Times New Roman" panose="02020603050405020304" pitchFamily="18" charset="0"/>
              </a:rPr>
              <a:t>soapEnv</a:t>
            </a:r>
            <a:r>
              <a:rPr lang="en-US" altLang="zh-CN" sz="1600" dirty="0">
                <a:solidFill>
                  <a:srgbClr val="0000FF"/>
                </a:solidFill>
                <a:latin typeface="Times New Roman" panose="02020603050405020304" pitchFamily="18" charset="0"/>
                <a:cs typeface="Times New Roman" panose="02020603050405020304" pitchFamily="18" charset="0"/>
              </a:rPr>
              <a:t>= “http://www.w3.org/2003/05/soap-envelope/”</a:t>
            </a:r>
          </a:p>
          <a:p>
            <a:pPr>
              <a:lnSpc>
                <a:spcPct val="150000"/>
              </a:lnSpc>
            </a:pPr>
            <a:r>
              <a:rPr lang="en-US" altLang="zh-CN" sz="1600" dirty="0">
                <a:latin typeface="Times New Roman" panose="02020603050405020304" pitchFamily="18" charset="0"/>
                <a:cs typeface="Times New Roman" panose="02020603050405020304" pitchFamily="18" charset="0"/>
              </a:rPr>
              <a:t>       </a:t>
            </a:r>
            <a:r>
              <a:rPr lang="en-US" altLang="zh-CN" sz="1600" dirty="0" err="1">
                <a:solidFill>
                  <a:srgbClr val="0000FF"/>
                </a:solidFill>
                <a:latin typeface="Times New Roman" panose="02020603050405020304" pitchFamily="18" charset="0"/>
                <a:cs typeface="Times New Roman" panose="02020603050405020304" pitchFamily="18" charset="0"/>
              </a:rPr>
              <a:t>soapEnv:encodingStyle</a:t>
            </a:r>
            <a:r>
              <a:rPr lang="en-US" altLang="zh-CN" sz="1600" dirty="0">
                <a:solidFill>
                  <a:srgbClr val="0000FF"/>
                </a:solidFill>
                <a:latin typeface="Times New Roman" panose="02020603050405020304" pitchFamily="18" charset="0"/>
                <a:cs typeface="Times New Roman" panose="02020603050405020304" pitchFamily="18" charset="0"/>
              </a:rPr>
              <a:t>=“http://www.w3.org/2003/05/soap-encoding/”&gt;</a:t>
            </a:r>
          </a:p>
          <a:p>
            <a:pPr>
              <a:lnSpc>
                <a:spcPct val="150000"/>
              </a:lnSpc>
            </a:pPr>
            <a:endParaRPr lang="en-US" altLang="zh-CN" sz="1600" dirty="0">
              <a:latin typeface="Times New Roman" panose="02020603050405020304" pitchFamily="18" charset="0"/>
              <a:cs typeface="Times New Roman" panose="02020603050405020304" pitchFamily="18" charset="0"/>
            </a:endParaRPr>
          </a:p>
          <a:p>
            <a:pPr indent="204788">
              <a:lnSpc>
                <a:spcPct val="150000"/>
              </a:lnSpc>
            </a:pPr>
            <a:r>
              <a:rPr lang="en-US" altLang="zh-CN" sz="1600" dirty="0">
                <a:solidFill>
                  <a:srgbClr val="0000FF"/>
                </a:solidFill>
                <a:latin typeface="Times New Roman" panose="02020603050405020304" pitchFamily="18" charset="0"/>
                <a:cs typeface="Times New Roman" panose="02020603050405020304" pitchFamily="18" charset="0"/>
              </a:rPr>
              <a:t>&lt;</a:t>
            </a:r>
            <a:r>
              <a:rPr lang="en-US" altLang="zh-CN" sz="1600" dirty="0" err="1">
                <a:solidFill>
                  <a:srgbClr val="0000FF"/>
                </a:solidFill>
                <a:latin typeface="Times New Roman" panose="02020603050405020304" pitchFamily="18" charset="0"/>
                <a:cs typeface="Times New Roman" panose="02020603050405020304" pitchFamily="18" charset="0"/>
              </a:rPr>
              <a:t>soapENV</a:t>
            </a:r>
            <a:r>
              <a:rPr lang="en-US" altLang="zh-CN" sz="1600" dirty="0">
                <a:solidFill>
                  <a:srgbClr val="0000FF"/>
                </a:solidFill>
                <a:latin typeface="Times New Roman" panose="02020603050405020304" pitchFamily="18" charset="0"/>
                <a:cs typeface="Times New Roman" panose="02020603050405020304" pitchFamily="18" charset="0"/>
              </a:rPr>
              <a:t>: Body&gt;</a:t>
            </a:r>
          </a:p>
          <a:p>
            <a:pPr indent="204788">
              <a:lnSpc>
                <a:spcPct val="150000"/>
              </a:lnSpc>
            </a:pPr>
            <a:r>
              <a:rPr lang="en-US" altLang="zh-CN" sz="1600" dirty="0">
                <a:solidFill>
                  <a:srgbClr val="0000FF"/>
                </a:solidFill>
                <a:latin typeface="Times New Roman" panose="02020603050405020304" pitchFamily="18" charset="0"/>
                <a:cs typeface="Times New Roman" panose="02020603050405020304" pitchFamily="18" charset="0"/>
              </a:rPr>
              <a:t>&lt;!—</a:t>
            </a:r>
            <a:r>
              <a:rPr lang="zh-CN" altLang="en-US" sz="1600" dirty="0">
                <a:solidFill>
                  <a:srgbClr val="0000FF"/>
                </a:solidFill>
                <a:latin typeface="Times New Roman" panose="02020603050405020304" pitchFamily="18" charset="0"/>
                <a:cs typeface="Times New Roman" panose="02020603050405020304" pitchFamily="18" charset="0"/>
              </a:rPr>
              <a:t>操作名称作为</a:t>
            </a:r>
            <a:r>
              <a:rPr lang="en-US" altLang="zh-CN" sz="1600" dirty="0">
                <a:solidFill>
                  <a:srgbClr val="0000FF"/>
                </a:solidFill>
                <a:latin typeface="Times New Roman" panose="02020603050405020304" pitchFamily="18" charset="0"/>
                <a:cs typeface="Times New Roman" panose="02020603050405020304" pitchFamily="18" charset="0"/>
              </a:rPr>
              <a:t>SOAP</a:t>
            </a:r>
            <a:r>
              <a:rPr lang="zh-CN" altLang="en-US" sz="1600" dirty="0">
                <a:solidFill>
                  <a:srgbClr val="0000FF"/>
                </a:solidFill>
                <a:latin typeface="Times New Roman" panose="02020603050405020304" pitchFamily="18" charset="0"/>
                <a:cs typeface="Times New Roman" panose="02020603050405020304" pitchFamily="18" charset="0"/>
              </a:rPr>
              <a:t>消息负载的根元素名称</a:t>
            </a:r>
            <a:r>
              <a:rPr lang="en-US" altLang="zh-CN" sz="1600" dirty="0">
                <a:solidFill>
                  <a:srgbClr val="0000FF"/>
                </a:solidFill>
                <a:latin typeface="Times New Roman" panose="02020603050405020304" pitchFamily="18" charset="0"/>
                <a:cs typeface="Times New Roman" panose="02020603050405020304" pitchFamily="18" charset="0"/>
              </a:rPr>
              <a:t>--&gt;</a:t>
            </a:r>
            <a:endParaRPr lang="en-US" altLang="zh-CN" sz="1600" dirty="0">
              <a:solidFill>
                <a:srgbClr val="3333CC"/>
              </a:solidFill>
              <a:latin typeface="Times New Roman" panose="02020603050405020304" pitchFamily="18" charset="0"/>
              <a:cs typeface="Times New Roman" panose="02020603050405020304" pitchFamily="18" charset="0"/>
            </a:endParaRPr>
          </a:p>
          <a:p>
            <a:pPr indent="204788">
              <a:lnSpc>
                <a:spcPct val="150000"/>
              </a:lnSpc>
            </a:pPr>
            <a:r>
              <a:rPr lang="en-US" altLang="zh-CN" sz="1600" dirty="0">
                <a:solidFill>
                  <a:srgbClr val="0000FF"/>
                </a:solidFill>
                <a:latin typeface="Times New Roman" panose="02020603050405020304" pitchFamily="18" charset="0"/>
                <a:cs typeface="Times New Roman" panose="02020603050405020304" pitchFamily="18" charset="0"/>
              </a:rPr>
              <a:t>&lt;</a:t>
            </a:r>
            <a:r>
              <a:rPr lang="en-US" altLang="zh-CN" sz="1600" err="1">
                <a:solidFill>
                  <a:srgbClr val="0000FF"/>
                </a:solidFill>
                <a:latin typeface="Times New Roman" panose="02020603050405020304" pitchFamily="18" charset="0"/>
                <a:cs typeface="Times New Roman" panose="02020603050405020304" pitchFamily="18" charset="0"/>
              </a:rPr>
              <a:t>m</a:t>
            </a:r>
            <a:r>
              <a:rPr lang="en-US" altLang="zh-CN" sz="1600">
                <a:solidFill>
                  <a:srgbClr val="0000FF"/>
                </a:solidFill>
                <a:latin typeface="Times New Roman" panose="02020603050405020304" pitchFamily="18" charset="0"/>
                <a:cs typeface="Times New Roman" panose="02020603050405020304" pitchFamily="18" charset="0"/>
              </a:rPr>
              <a:t>:getOrderStatus</a:t>
            </a:r>
            <a:endParaRPr lang="en-US" altLang="zh-CN" sz="1600" dirty="0">
              <a:solidFill>
                <a:srgbClr val="0000FF"/>
              </a:solidFill>
              <a:latin typeface="Times New Roman" panose="02020603050405020304" pitchFamily="18" charset="0"/>
              <a:cs typeface="Times New Roman" panose="02020603050405020304" pitchFamily="18" charset="0"/>
            </a:endParaRPr>
          </a:p>
          <a:p>
            <a:pPr indent="204788">
              <a:lnSpc>
                <a:spcPct val="150000"/>
              </a:lnSpc>
            </a:pPr>
            <a:r>
              <a:rPr lang="en-US" altLang="zh-CN" sz="1600" dirty="0">
                <a:solidFill>
                  <a:srgbClr val="0000FF"/>
                </a:solidFill>
                <a:latin typeface="Times New Roman" panose="02020603050405020304" pitchFamily="18" charset="0"/>
                <a:cs typeface="Times New Roman" panose="02020603050405020304" pitchFamily="18" charset="0"/>
              </a:rPr>
              <a:t>        </a:t>
            </a:r>
            <a:r>
              <a:rPr lang="en-US" altLang="zh-CN" sz="1600" dirty="0" err="1">
                <a:solidFill>
                  <a:srgbClr val="0000FF"/>
                </a:solidFill>
                <a:latin typeface="Times New Roman" panose="02020603050405020304" pitchFamily="18" charset="0"/>
                <a:cs typeface="Times New Roman" panose="02020603050405020304" pitchFamily="18" charset="0"/>
              </a:rPr>
              <a:t>soapEnv:</a:t>
            </a:r>
            <a:r>
              <a:rPr lang="en-US" altLang="zh-CN" sz="1600" err="1">
                <a:solidFill>
                  <a:srgbClr val="0000FF"/>
                </a:solidFill>
                <a:latin typeface="Times New Roman" panose="02020603050405020304" pitchFamily="18" charset="0"/>
                <a:cs typeface="Times New Roman" panose="02020603050405020304" pitchFamily="18" charset="0"/>
              </a:rPr>
              <a:t>encodingStyle</a:t>
            </a:r>
            <a:r>
              <a:rPr lang="en-US" altLang="zh-CN" sz="1600">
                <a:solidFill>
                  <a:srgbClr val="0000FF"/>
                </a:solidFill>
                <a:latin typeface="Times New Roman" panose="02020603050405020304" pitchFamily="18" charset="0"/>
                <a:cs typeface="Times New Roman" panose="02020603050405020304" pitchFamily="18" charset="0"/>
              </a:rPr>
              <a:t> =</a:t>
            </a:r>
            <a:r>
              <a:rPr lang="en-US" altLang="zh-CN" sz="1600">
                <a:solidFill>
                  <a:srgbClr val="0000FF"/>
                </a:solidFill>
                <a:latin typeface="Times New Roman" panose="02020603050405020304" pitchFamily="18" charset="0"/>
                <a:cs typeface="Times New Roman" panose="02020603050405020304" pitchFamily="18" charset="0"/>
                <a:hlinkClick r:id="rId2"/>
              </a:rPr>
              <a:t>“http</a:t>
            </a:r>
            <a:r>
              <a:rPr lang="en-US" altLang="zh-CN" sz="1600" dirty="0">
                <a:solidFill>
                  <a:srgbClr val="0000FF"/>
                </a:solidFill>
                <a:latin typeface="Times New Roman" panose="02020603050405020304" pitchFamily="18" charset="0"/>
                <a:cs typeface="Times New Roman" panose="02020603050405020304" pitchFamily="18" charset="0"/>
                <a:hlinkClick r:id="rId2"/>
              </a:rPr>
              <a:t>://www.w3.org/2003/05/</a:t>
            </a:r>
            <a:r>
              <a:rPr lang="en-US" altLang="zh-CN" sz="1600">
                <a:solidFill>
                  <a:srgbClr val="0000FF"/>
                </a:solidFill>
                <a:latin typeface="Times New Roman" panose="02020603050405020304" pitchFamily="18" charset="0"/>
                <a:cs typeface="Times New Roman" panose="02020603050405020304" pitchFamily="18" charset="0"/>
                <a:hlinkClick r:id="rId2"/>
              </a:rPr>
              <a:t>soap-encoding/</a:t>
            </a:r>
            <a:r>
              <a:rPr lang="en-US" altLang="zh-CN" sz="1600">
                <a:solidFill>
                  <a:srgbClr val="0000FF"/>
                </a:solidFill>
                <a:latin typeface="Times New Roman" panose="02020603050405020304" pitchFamily="18" charset="0"/>
                <a:cs typeface="Times New Roman" panose="02020603050405020304" pitchFamily="18" charset="0"/>
              </a:rPr>
              <a:t>”</a:t>
            </a:r>
            <a:endParaRPr lang="en-US" altLang="zh-CN" sz="1600" dirty="0">
              <a:solidFill>
                <a:srgbClr val="0000FF"/>
              </a:solidFill>
              <a:latin typeface="Times New Roman" panose="02020603050405020304" pitchFamily="18" charset="0"/>
              <a:cs typeface="Times New Roman" panose="02020603050405020304" pitchFamily="18" charset="0"/>
            </a:endParaRPr>
          </a:p>
          <a:p>
            <a:pPr indent="204788">
              <a:lnSpc>
                <a:spcPct val="150000"/>
              </a:lnSpc>
            </a:pPr>
            <a:r>
              <a:rPr lang="en-US" altLang="zh-CN" sz="1600" dirty="0">
                <a:solidFill>
                  <a:srgbClr val="0000FF"/>
                </a:solidFill>
                <a:latin typeface="Times New Roman" panose="02020603050405020304" pitchFamily="18" charset="0"/>
                <a:cs typeface="Times New Roman" panose="02020603050405020304" pitchFamily="18" charset="0"/>
              </a:rPr>
              <a:t>        </a:t>
            </a:r>
            <a:r>
              <a:rPr lang="en-US" altLang="zh-CN" sz="1600" dirty="0" err="1">
                <a:solidFill>
                  <a:srgbClr val="0000FF"/>
                </a:solidFill>
                <a:latin typeface="Times New Roman" panose="02020603050405020304" pitchFamily="18" charset="0"/>
                <a:cs typeface="Times New Roman" panose="02020603050405020304" pitchFamily="18" charset="0"/>
              </a:rPr>
              <a:t>xmlns:m</a:t>
            </a:r>
            <a:r>
              <a:rPr lang="en-US" altLang="zh-CN" sz="1600" dirty="0">
                <a:solidFill>
                  <a:srgbClr val="0000FF"/>
                </a:solidFill>
                <a:latin typeface="Times New Roman" panose="02020603050405020304" pitchFamily="18" charset="0"/>
                <a:cs typeface="Times New Roman" panose="02020603050405020304" pitchFamily="18" charset="0"/>
              </a:rPr>
              <a:t>=“www.advantwise.com/order”&gt;</a:t>
            </a:r>
          </a:p>
          <a:p>
            <a:pPr indent="204788">
              <a:lnSpc>
                <a:spcPct val="150000"/>
              </a:lnSpc>
            </a:pPr>
            <a:r>
              <a:rPr lang="en-US" altLang="zh-CN" sz="1600" dirty="0">
                <a:solidFill>
                  <a:srgbClr val="0000FF"/>
                </a:solidFill>
                <a:latin typeface="Times New Roman" panose="02020603050405020304" pitchFamily="18" charset="0"/>
                <a:cs typeface="Times New Roman" panose="02020603050405020304" pitchFamily="18" charset="0"/>
              </a:rPr>
              <a:t>        &lt;status&gt;under processing&lt;/status&gt;</a:t>
            </a:r>
          </a:p>
          <a:p>
            <a:pPr indent="204788">
              <a:lnSpc>
                <a:spcPct val="150000"/>
              </a:lnSpc>
            </a:pPr>
            <a:r>
              <a:rPr lang="en-US" altLang="zh-CN" sz="1600" dirty="0">
                <a:solidFill>
                  <a:srgbClr val="0000FF"/>
                </a:solidFill>
                <a:latin typeface="Times New Roman" panose="02020603050405020304" pitchFamily="18" charset="0"/>
                <a:cs typeface="Times New Roman" panose="02020603050405020304" pitchFamily="18" charset="0"/>
              </a:rPr>
              <a:t>&lt;/</a:t>
            </a:r>
            <a:r>
              <a:rPr lang="en-US" altLang="zh-CN" sz="1600" err="1">
                <a:solidFill>
                  <a:srgbClr val="0000FF"/>
                </a:solidFill>
                <a:latin typeface="Times New Roman" panose="02020603050405020304" pitchFamily="18" charset="0"/>
                <a:cs typeface="Times New Roman" panose="02020603050405020304" pitchFamily="18" charset="0"/>
              </a:rPr>
              <a:t>m</a:t>
            </a:r>
            <a:r>
              <a:rPr lang="en-US" altLang="zh-CN" sz="1600">
                <a:solidFill>
                  <a:srgbClr val="0000FF"/>
                </a:solidFill>
                <a:latin typeface="Times New Roman" panose="02020603050405020304" pitchFamily="18" charset="0"/>
                <a:cs typeface="Times New Roman" panose="02020603050405020304" pitchFamily="18" charset="0"/>
              </a:rPr>
              <a:t>:getOrderStatus</a:t>
            </a:r>
            <a:r>
              <a:rPr lang="en-US" altLang="zh-CN" sz="1600" dirty="0">
                <a:solidFill>
                  <a:srgbClr val="0000FF"/>
                </a:solidFill>
                <a:latin typeface="Times New Roman" panose="02020603050405020304" pitchFamily="18" charset="0"/>
                <a:cs typeface="Times New Roman" panose="02020603050405020304" pitchFamily="18" charset="0"/>
              </a:rPr>
              <a:t>&gt;</a:t>
            </a:r>
          </a:p>
          <a:p>
            <a:pPr indent="204788">
              <a:lnSpc>
                <a:spcPct val="150000"/>
              </a:lnSpc>
            </a:pPr>
            <a:r>
              <a:rPr lang="en-US" altLang="zh-CN" sz="1600" dirty="0">
                <a:solidFill>
                  <a:srgbClr val="0000FF"/>
                </a:solidFill>
                <a:latin typeface="Times New Roman" panose="02020603050405020304" pitchFamily="18" charset="0"/>
                <a:cs typeface="Times New Roman" panose="02020603050405020304" pitchFamily="18" charset="0"/>
              </a:rPr>
              <a:t>&lt;/</a:t>
            </a:r>
            <a:r>
              <a:rPr lang="en-US" altLang="zh-CN" sz="1600" dirty="0" err="1">
                <a:solidFill>
                  <a:srgbClr val="0000FF"/>
                </a:solidFill>
                <a:latin typeface="Times New Roman" panose="02020603050405020304" pitchFamily="18" charset="0"/>
                <a:cs typeface="Times New Roman" panose="02020603050405020304" pitchFamily="18" charset="0"/>
              </a:rPr>
              <a:t>soapENV</a:t>
            </a:r>
            <a:r>
              <a:rPr lang="en-US" altLang="zh-CN" sz="1600" dirty="0">
                <a:solidFill>
                  <a:srgbClr val="0000FF"/>
                </a:solidFill>
                <a:latin typeface="Times New Roman" panose="02020603050405020304" pitchFamily="18" charset="0"/>
                <a:cs typeface="Times New Roman" panose="02020603050405020304" pitchFamily="18" charset="0"/>
              </a:rPr>
              <a:t>: Body&gt;</a:t>
            </a:r>
          </a:p>
          <a:p>
            <a:pPr indent="204788">
              <a:lnSpc>
                <a:spcPct val="150000"/>
              </a:lnSpc>
            </a:pPr>
            <a:endParaRPr lang="en-US" altLang="zh-CN" sz="1600" dirty="0">
              <a:solidFill>
                <a:srgbClr val="0000FF"/>
              </a:solidFill>
              <a:latin typeface="Times New Roman" panose="02020603050405020304" pitchFamily="18" charset="0"/>
              <a:cs typeface="Times New Roman" panose="02020603050405020304" pitchFamily="18" charset="0"/>
            </a:endParaRPr>
          </a:p>
          <a:p>
            <a:pPr>
              <a:lnSpc>
                <a:spcPct val="150000"/>
              </a:lnSpc>
            </a:pPr>
            <a:r>
              <a:rPr lang="en-US" altLang="zh-CN" sz="1600" dirty="0">
                <a:latin typeface="Times New Roman" panose="02020603050405020304" pitchFamily="18" charset="0"/>
                <a:cs typeface="Times New Roman" panose="02020603050405020304" pitchFamily="18" charset="0"/>
              </a:rPr>
              <a:t>&lt;/</a:t>
            </a:r>
            <a:r>
              <a:rPr lang="en-US" altLang="zh-CN" sz="1600" dirty="0" err="1">
                <a:latin typeface="Times New Roman" panose="02020603050405020304" pitchFamily="18" charset="0"/>
                <a:cs typeface="Times New Roman" panose="02020603050405020304" pitchFamily="18" charset="0"/>
              </a:rPr>
              <a:t>soapEnv</a:t>
            </a:r>
            <a:r>
              <a:rPr lang="en-US" altLang="zh-CN" sz="1600" dirty="0">
                <a:latin typeface="Times New Roman" panose="02020603050405020304" pitchFamily="18" charset="0"/>
                <a:cs typeface="Times New Roman" panose="02020603050405020304" pitchFamily="18" charset="0"/>
              </a:rPr>
              <a:t>: </a:t>
            </a:r>
            <a:r>
              <a:rPr lang="en-US" altLang="zh-CN" sz="1600" dirty="0">
                <a:solidFill>
                  <a:srgbClr val="FF0000"/>
                </a:solidFill>
                <a:latin typeface="Times New Roman" panose="02020603050405020304" pitchFamily="18" charset="0"/>
                <a:cs typeface="Times New Roman" panose="02020603050405020304" pitchFamily="18" charset="0"/>
              </a:rPr>
              <a:t>Envelope</a:t>
            </a:r>
            <a:r>
              <a:rPr lang="en-US" altLang="zh-CN" sz="1600" dirty="0">
                <a:latin typeface="Times New Roman" panose="02020603050405020304" pitchFamily="18" charset="0"/>
                <a:cs typeface="Times New Roman" panose="02020603050405020304" pitchFamily="18" charset="0"/>
              </a:rPr>
              <a:t>&gt;</a:t>
            </a:r>
            <a:endParaRPr lang="zh-CN" altLang="en-US" sz="1600" dirty="0">
              <a:latin typeface="Times New Roman" panose="02020603050405020304" pitchFamily="18" charset="0"/>
              <a:cs typeface="Times New Roman" panose="02020603050405020304" pitchFamily="18" charset="0"/>
            </a:endParaRPr>
          </a:p>
        </p:txBody>
      </p:sp>
      <p:sp>
        <p:nvSpPr>
          <p:cNvPr id="13" name="矩形 12"/>
          <p:cNvSpPr/>
          <p:nvPr/>
        </p:nvSpPr>
        <p:spPr>
          <a:xfrm>
            <a:off x="335360" y="2890281"/>
            <a:ext cx="4239470" cy="576248"/>
          </a:xfrm>
          <a:prstGeom prst="rect">
            <a:avLst/>
          </a:prstGeom>
        </p:spPr>
        <p:txBody>
          <a:bodyPr wrap="square">
            <a:spAutoFit/>
          </a:bodyPr>
          <a:lstStyle/>
          <a:p>
            <a:pPr lvl="0">
              <a:lnSpc>
                <a:spcPct val="150000"/>
              </a:lnSpc>
              <a:spcBef>
                <a:spcPct val="20000"/>
              </a:spcBef>
              <a:buClr>
                <a:srgbClr val="0000FF"/>
              </a:buClr>
              <a:buSzPct val="100000"/>
            </a:pPr>
            <a:r>
              <a:rPr lang="zh-CN" altLang="en-US" sz="24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代码</a:t>
            </a:r>
            <a:r>
              <a:rPr lang="en-US" altLang="zh-CN" sz="24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4.4  RPC</a:t>
            </a:r>
            <a:r>
              <a:rPr lang="zh-CN" altLang="en-US" sz="24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风格的返回消息</a:t>
            </a:r>
            <a:endParaRPr lang="en-US" altLang="zh-CN" sz="24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98654052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F08E12-B2E1-4E33-882D-3E7D0A20F8DD}"/>
              </a:ext>
            </a:extLst>
          </p:cNvPr>
          <p:cNvSpPr>
            <a:spLocks noGrp="1"/>
          </p:cNvSpPr>
          <p:nvPr>
            <p:ph type="title"/>
          </p:nvPr>
        </p:nvSpPr>
        <p:spPr/>
        <p:txBody>
          <a:bodyPr/>
          <a:lstStyle/>
          <a:p>
            <a:r>
              <a:rPr lang="en-US" altLang="zh-CN"/>
              <a:t>4.2.4 SOAP</a:t>
            </a:r>
            <a:r>
              <a:rPr lang="zh-CN" altLang="en-US"/>
              <a:t>故障</a:t>
            </a:r>
          </a:p>
        </p:txBody>
      </p:sp>
      <p:sp>
        <p:nvSpPr>
          <p:cNvPr id="3" name="内容占位符 2">
            <a:extLst>
              <a:ext uri="{FF2B5EF4-FFF2-40B4-BE49-F238E27FC236}">
                <a16:creationId xmlns:a16="http://schemas.microsoft.com/office/drawing/2014/main" id="{A3305B17-9466-4DF3-8D7F-C8CE5FE1B14D}"/>
              </a:ext>
            </a:extLst>
          </p:cNvPr>
          <p:cNvSpPr>
            <a:spLocks noGrp="1"/>
          </p:cNvSpPr>
          <p:nvPr>
            <p:ph idx="1"/>
          </p:nvPr>
        </p:nvSpPr>
        <p:spPr/>
        <p:txBody>
          <a:bodyPr>
            <a:normAutofit/>
          </a:bodyPr>
          <a:lstStyle/>
          <a:p>
            <a:r>
              <a:rPr lang="en-US" altLang="zh-CN"/>
              <a:t>SOAP</a:t>
            </a:r>
            <a:r>
              <a:rPr lang="zh-CN" altLang="en-US"/>
              <a:t>故障</a:t>
            </a:r>
            <a:r>
              <a:rPr lang="en-US" altLang="zh-CN"/>
              <a:t>(SOAP Fault)</a:t>
            </a:r>
            <a:r>
              <a:rPr lang="zh-CN" altLang="en-US"/>
              <a:t>用于携带出错信息，它只能作为</a:t>
            </a:r>
            <a:r>
              <a:rPr lang="en-US" altLang="zh-CN"/>
              <a:t>SOAP</a:t>
            </a:r>
            <a:r>
              <a:rPr lang="zh-CN" altLang="en-US"/>
              <a:t>消息体的直接子元素出现，且至多出现一次。</a:t>
            </a:r>
          </a:p>
          <a:p>
            <a:r>
              <a:rPr lang="en-US" altLang="zh-CN"/>
              <a:t>SOAP</a:t>
            </a:r>
            <a:r>
              <a:rPr lang="zh-CN" altLang="en-US"/>
              <a:t>故障包含的子元素：</a:t>
            </a:r>
          </a:p>
          <a:p>
            <a:pPr lvl="1"/>
            <a:r>
              <a:rPr lang="en-US" altLang="zh-CN">
                <a:solidFill>
                  <a:srgbClr val="FF0000"/>
                </a:solidFill>
              </a:rPr>
              <a:t>Code(</a:t>
            </a:r>
            <a:r>
              <a:rPr lang="en-US" altLang="zh-CN"/>
              <a:t>SOAP 1.1</a:t>
            </a:r>
            <a:r>
              <a:rPr lang="zh-CN" altLang="en-US"/>
              <a:t>规范中为</a:t>
            </a:r>
            <a:r>
              <a:rPr lang="en-US" altLang="zh-CN"/>
              <a:t>faultCode, SOAP 1.2</a:t>
            </a:r>
            <a:r>
              <a:rPr lang="zh-CN" altLang="en-US"/>
              <a:t>规范中为</a:t>
            </a:r>
            <a:r>
              <a:rPr lang="en-US" altLang="zh-CN"/>
              <a:t>Code)</a:t>
            </a:r>
            <a:endParaRPr lang="zh-CN" altLang="en-US"/>
          </a:p>
          <a:p>
            <a:pPr lvl="2"/>
            <a:r>
              <a:rPr lang="en-US" altLang="zh-CN"/>
              <a:t>Code</a:t>
            </a:r>
            <a:r>
              <a:rPr lang="zh-CN" altLang="en-US"/>
              <a:t>元素在</a:t>
            </a:r>
            <a:r>
              <a:rPr lang="en-US" altLang="zh-CN"/>
              <a:t>fault</a:t>
            </a:r>
            <a:r>
              <a:rPr lang="zh-CN" altLang="en-US"/>
              <a:t>元素中是必需的。</a:t>
            </a:r>
          </a:p>
          <a:p>
            <a:pPr lvl="2"/>
            <a:r>
              <a:rPr lang="en-US" altLang="zh-CN"/>
              <a:t>Code</a:t>
            </a:r>
            <a:r>
              <a:rPr lang="zh-CN" altLang="en-US"/>
              <a:t>元素包含一个必需的</a:t>
            </a:r>
            <a:r>
              <a:rPr lang="en-US" altLang="zh-CN"/>
              <a:t>Value</a:t>
            </a:r>
            <a:r>
              <a:rPr lang="zh-CN" altLang="en-US"/>
              <a:t>子元素和一个可选的</a:t>
            </a:r>
            <a:r>
              <a:rPr lang="en-US" altLang="zh-CN"/>
              <a:t>Subcode</a:t>
            </a:r>
            <a:r>
              <a:rPr lang="zh-CN" altLang="en-US"/>
              <a:t>子元素。</a:t>
            </a:r>
          </a:p>
          <a:p>
            <a:pPr lvl="2"/>
            <a:r>
              <a:rPr lang="en-US" altLang="zh-CN"/>
              <a:t>Value</a:t>
            </a:r>
            <a:r>
              <a:rPr lang="zh-CN" altLang="en-US"/>
              <a:t>元素的可能取值为故障代码。</a:t>
            </a:r>
          </a:p>
          <a:p>
            <a:pPr lvl="2"/>
            <a:r>
              <a:rPr lang="zh-CN" altLang="en-US"/>
              <a:t>每个</a:t>
            </a:r>
            <a:r>
              <a:rPr lang="en-US" altLang="zh-CN"/>
              <a:t>Subcode</a:t>
            </a:r>
            <a:r>
              <a:rPr lang="zh-CN" altLang="en-US"/>
              <a:t>元素是迭代的，它也是由一个必需的</a:t>
            </a:r>
            <a:r>
              <a:rPr lang="en-US" altLang="zh-CN"/>
              <a:t>Value</a:t>
            </a:r>
            <a:r>
              <a:rPr lang="zh-CN" altLang="en-US"/>
              <a:t>元素和一个可选的</a:t>
            </a:r>
            <a:r>
              <a:rPr lang="en-US" altLang="zh-CN"/>
              <a:t>Subcode</a:t>
            </a:r>
            <a:r>
              <a:rPr lang="zh-CN" altLang="en-US"/>
              <a:t>元素组成。</a:t>
            </a:r>
          </a:p>
        </p:txBody>
      </p:sp>
    </p:spTree>
    <p:extLst>
      <p:ext uri="{BB962C8B-B14F-4D97-AF65-F5344CB8AC3E}">
        <p14:creationId xmlns:p14="http://schemas.microsoft.com/office/powerpoint/2010/main" val="255115658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2051"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03512" y="1052736"/>
            <a:ext cx="8784976" cy="5586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矩形 5"/>
          <p:cNvSpPr/>
          <p:nvPr/>
        </p:nvSpPr>
        <p:spPr>
          <a:xfrm>
            <a:off x="3791744" y="332656"/>
            <a:ext cx="4050450" cy="576248"/>
          </a:xfrm>
          <a:prstGeom prst="rect">
            <a:avLst/>
          </a:prstGeom>
        </p:spPr>
        <p:txBody>
          <a:bodyPr wrap="square">
            <a:spAutoFit/>
          </a:bodyPr>
          <a:lstStyle/>
          <a:p>
            <a:pPr lvl="0" algn="ctr">
              <a:lnSpc>
                <a:spcPct val="150000"/>
              </a:lnSpc>
              <a:spcBef>
                <a:spcPct val="20000"/>
              </a:spcBef>
              <a:buClr>
                <a:srgbClr val="0000FF"/>
              </a:buClr>
              <a:buSzPct val="100000"/>
            </a:pPr>
            <a:r>
              <a:rPr lang="en-US" altLang="zh-CN" sz="24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SOAP</a:t>
            </a:r>
            <a:r>
              <a:rPr lang="zh-CN" altLang="en-US" sz="24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故障代码</a:t>
            </a:r>
            <a:endParaRPr lang="en-US" altLang="zh-CN" sz="24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347096293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FA9B904-52E1-4EE4-B557-8AC35610BE9F}"/>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CCE24BE7-4201-430F-B2D1-795E29F570C1}"/>
              </a:ext>
            </a:extLst>
          </p:cNvPr>
          <p:cNvSpPr>
            <a:spLocks noGrp="1"/>
          </p:cNvSpPr>
          <p:nvPr>
            <p:ph idx="1"/>
          </p:nvPr>
        </p:nvSpPr>
        <p:spPr/>
        <p:txBody>
          <a:bodyPr>
            <a:normAutofit fontScale="85000" lnSpcReduction="20000"/>
          </a:bodyPr>
          <a:lstStyle/>
          <a:p>
            <a:r>
              <a:rPr lang="en-US" altLang="zh-CN"/>
              <a:t>SOAP</a:t>
            </a:r>
            <a:r>
              <a:rPr lang="zh-CN" altLang="en-US"/>
              <a:t>故障包含的子元素：</a:t>
            </a:r>
          </a:p>
          <a:p>
            <a:pPr lvl="1"/>
            <a:r>
              <a:rPr lang="en-US" altLang="zh-CN">
                <a:solidFill>
                  <a:srgbClr val="FF0000"/>
                </a:solidFill>
              </a:rPr>
              <a:t>Reason</a:t>
            </a:r>
            <a:r>
              <a:rPr lang="en-US" altLang="zh-CN"/>
              <a:t>(SOAP 1.1</a:t>
            </a:r>
            <a:r>
              <a:rPr lang="zh-CN" altLang="en-US"/>
              <a:t>规范中为</a:t>
            </a:r>
            <a:r>
              <a:rPr lang="en-US" altLang="zh-CN"/>
              <a:t>faultString</a:t>
            </a:r>
            <a:r>
              <a:rPr lang="zh-CN" altLang="en-US"/>
              <a:t>，</a:t>
            </a:r>
            <a:r>
              <a:rPr lang="en-US" altLang="zh-CN"/>
              <a:t>SOAP 1.2</a:t>
            </a:r>
            <a:r>
              <a:rPr lang="zh-CN" altLang="en-US"/>
              <a:t>规范中为</a:t>
            </a:r>
            <a:r>
              <a:rPr lang="en-US" altLang="zh-CN"/>
              <a:t>Reason)</a:t>
            </a:r>
            <a:endParaRPr lang="zh-CN" altLang="en-US"/>
          </a:p>
          <a:p>
            <a:pPr lvl="2"/>
            <a:r>
              <a:rPr lang="zh-CN" altLang="en-US"/>
              <a:t>在</a:t>
            </a:r>
            <a:r>
              <a:rPr lang="en-US" altLang="zh-CN"/>
              <a:t>fault</a:t>
            </a:r>
            <a:r>
              <a:rPr lang="zh-CN" altLang="en-US"/>
              <a:t>元素中是必需的。它不是为处理程序而设定的，而是为故障代码提供可以读懂的故障解释。</a:t>
            </a:r>
            <a:r>
              <a:rPr lang="en-US" altLang="zh-CN"/>
              <a:t>Reason</a:t>
            </a:r>
            <a:r>
              <a:rPr lang="zh-CN" altLang="en-US"/>
              <a:t>可以有多个</a:t>
            </a:r>
            <a:r>
              <a:rPr lang="en-US" altLang="zh-CN"/>
              <a:t>Text</a:t>
            </a:r>
            <a:r>
              <a:rPr lang="zh-CN" altLang="en-US"/>
              <a:t>子元素，每个</a:t>
            </a:r>
            <a:r>
              <a:rPr lang="en-US" altLang="zh-CN"/>
              <a:t>Text</a:t>
            </a:r>
            <a:r>
              <a:rPr lang="zh-CN" altLang="en-US"/>
              <a:t>元素都有唯一的属性</a:t>
            </a:r>
            <a:r>
              <a:rPr lang="en-US" altLang="zh-CN"/>
              <a:t>xml:lang</a:t>
            </a:r>
            <a:r>
              <a:rPr lang="zh-CN" altLang="en-US"/>
              <a:t>，使得应用程序可以用多种语言来解释错误。</a:t>
            </a:r>
          </a:p>
          <a:p>
            <a:pPr lvl="1"/>
            <a:r>
              <a:rPr lang="en-US" altLang="zh-CN">
                <a:solidFill>
                  <a:srgbClr val="FF0000"/>
                </a:solidFill>
              </a:rPr>
              <a:t>Node</a:t>
            </a:r>
          </a:p>
          <a:p>
            <a:pPr lvl="2"/>
            <a:r>
              <a:rPr lang="zh-CN" altLang="en-US"/>
              <a:t>在</a:t>
            </a:r>
            <a:r>
              <a:rPr lang="en-US" altLang="zh-CN"/>
              <a:t>fault</a:t>
            </a:r>
            <a:r>
              <a:rPr lang="zh-CN" altLang="en-US"/>
              <a:t>元素中可选，它指明了消息传递路径中，哪个</a:t>
            </a:r>
            <a:r>
              <a:rPr lang="en-US" altLang="zh-CN"/>
              <a:t>SOAP</a:t>
            </a:r>
            <a:r>
              <a:rPr lang="zh-CN" altLang="en-US"/>
              <a:t>节点引发了故障。</a:t>
            </a:r>
          </a:p>
          <a:p>
            <a:pPr lvl="1"/>
            <a:r>
              <a:rPr lang="en-US" altLang="zh-CN">
                <a:solidFill>
                  <a:srgbClr val="FF0000"/>
                </a:solidFill>
              </a:rPr>
              <a:t>Role</a:t>
            </a:r>
          </a:p>
          <a:p>
            <a:pPr lvl="2"/>
            <a:r>
              <a:rPr lang="zh-CN" altLang="en-US"/>
              <a:t>在</a:t>
            </a:r>
            <a:r>
              <a:rPr lang="en-US" altLang="zh-CN"/>
              <a:t>fault</a:t>
            </a:r>
            <a:r>
              <a:rPr lang="zh-CN" altLang="en-US"/>
              <a:t>元素中可选，它指明了引发故障的</a:t>
            </a:r>
            <a:r>
              <a:rPr lang="en-US" altLang="zh-CN"/>
              <a:t>SOAP</a:t>
            </a:r>
            <a:r>
              <a:rPr lang="zh-CN" altLang="en-US"/>
              <a:t>节点的角色。</a:t>
            </a:r>
          </a:p>
          <a:p>
            <a:pPr lvl="1"/>
            <a:r>
              <a:rPr lang="en-US" altLang="zh-CN">
                <a:solidFill>
                  <a:srgbClr val="FF0000"/>
                </a:solidFill>
              </a:rPr>
              <a:t>Detail</a:t>
            </a:r>
          </a:p>
          <a:p>
            <a:pPr lvl="2"/>
            <a:r>
              <a:rPr lang="zh-CN" altLang="en-US"/>
              <a:t>在</a:t>
            </a:r>
            <a:r>
              <a:rPr lang="en-US" altLang="zh-CN"/>
              <a:t>fault</a:t>
            </a:r>
            <a:r>
              <a:rPr lang="zh-CN" altLang="en-US"/>
              <a:t>元素中可选。在</a:t>
            </a:r>
            <a:r>
              <a:rPr lang="en-US" altLang="zh-CN"/>
              <a:t>SOAP1.1</a:t>
            </a:r>
            <a:r>
              <a:rPr lang="zh-CN" altLang="en-US"/>
              <a:t>规范中，如果</a:t>
            </a:r>
            <a:r>
              <a:rPr lang="en-US" altLang="zh-CN"/>
              <a:t>SOAP Body</a:t>
            </a:r>
            <a:r>
              <a:rPr lang="zh-CN" altLang="en-US"/>
              <a:t>元素的内容无法处理，就要用到</a:t>
            </a:r>
            <a:r>
              <a:rPr lang="en-US" altLang="zh-CN"/>
              <a:t>Detail</a:t>
            </a:r>
            <a:r>
              <a:rPr lang="zh-CN" altLang="en-US"/>
              <a:t>元素，即</a:t>
            </a:r>
            <a:r>
              <a:rPr lang="en-US" altLang="zh-CN"/>
              <a:t>Detail</a:t>
            </a:r>
            <a:r>
              <a:rPr lang="zh-CN" altLang="en-US"/>
              <a:t>提供了与</a:t>
            </a:r>
            <a:r>
              <a:rPr lang="en-US" altLang="zh-CN"/>
              <a:t>Body</a:t>
            </a:r>
            <a:r>
              <a:rPr lang="zh-CN" altLang="en-US"/>
              <a:t>元素相关的应用程序的故障信息。</a:t>
            </a:r>
            <a:r>
              <a:rPr lang="en-US" altLang="zh-CN"/>
              <a:t>SOAP1.2</a:t>
            </a:r>
            <a:r>
              <a:rPr lang="zh-CN" altLang="en-US"/>
              <a:t>规范不再区分是</a:t>
            </a:r>
            <a:r>
              <a:rPr lang="en-US" altLang="zh-CN"/>
              <a:t>Header</a:t>
            </a:r>
            <a:r>
              <a:rPr lang="zh-CN" altLang="en-US"/>
              <a:t>故障还是</a:t>
            </a:r>
            <a:r>
              <a:rPr lang="en-US" altLang="zh-CN"/>
              <a:t>Body</a:t>
            </a:r>
            <a:r>
              <a:rPr lang="zh-CN" altLang="en-US"/>
              <a:t>故障。</a:t>
            </a:r>
          </a:p>
        </p:txBody>
      </p:sp>
    </p:spTree>
    <p:extLst>
      <p:ext uri="{BB962C8B-B14F-4D97-AF65-F5344CB8AC3E}">
        <p14:creationId xmlns:p14="http://schemas.microsoft.com/office/powerpoint/2010/main" val="13936741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BDF3BFB-7ADD-4A22-B987-54F0D5881F0D}"/>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F988B9A7-E8FE-4FA0-8014-F4CE12B97D51}"/>
              </a:ext>
            </a:extLst>
          </p:cNvPr>
          <p:cNvSpPr>
            <a:spLocks noGrp="1"/>
          </p:cNvSpPr>
          <p:nvPr>
            <p:ph idx="1"/>
          </p:nvPr>
        </p:nvSpPr>
        <p:spPr/>
        <p:txBody>
          <a:bodyPr/>
          <a:lstStyle/>
          <a:p>
            <a:r>
              <a:rPr lang="zh-CN" altLang="en-US"/>
              <a:t>异步通信模式</a:t>
            </a:r>
            <a:endParaRPr lang="en-US" altLang="zh-CN"/>
          </a:p>
          <a:p>
            <a:pPr lvl="1"/>
            <a:r>
              <a:rPr lang="zh-CN" altLang="en-US"/>
              <a:t>通信双方无须互相同步等待，而是通过互相发送</a:t>
            </a:r>
            <a:r>
              <a:rPr lang="zh-CN" altLang="en-US" b="1">
                <a:solidFill>
                  <a:srgbClr val="FF0000"/>
                </a:solidFill>
              </a:rPr>
              <a:t>消息</a:t>
            </a:r>
            <a:r>
              <a:rPr lang="zh-CN" altLang="en-US"/>
              <a:t>来完成通信。</a:t>
            </a:r>
            <a:endParaRPr lang="en-US" altLang="zh-CN"/>
          </a:p>
          <a:p>
            <a:pPr lvl="1"/>
            <a:r>
              <a:rPr lang="en-US" altLang="zh-CN"/>
              <a:t>4</a:t>
            </a:r>
            <a:r>
              <a:rPr lang="zh-CN" altLang="en-US"/>
              <a:t>种基本的消息交换模式：</a:t>
            </a:r>
            <a:endParaRPr lang="en-US" altLang="zh-CN"/>
          </a:p>
          <a:p>
            <a:pPr lvl="2"/>
            <a:r>
              <a:rPr lang="zh-CN" altLang="en-US">
                <a:solidFill>
                  <a:srgbClr val="0000FF"/>
                </a:solidFill>
              </a:rPr>
              <a:t>消息传递</a:t>
            </a:r>
            <a:endParaRPr lang="en-US" altLang="zh-CN">
              <a:solidFill>
                <a:srgbClr val="0000FF"/>
              </a:solidFill>
            </a:endParaRPr>
          </a:p>
          <a:p>
            <a:pPr lvl="2"/>
            <a:r>
              <a:rPr lang="zh-CN" altLang="en-US">
                <a:solidFill>
                  <a:srgbClr val="0000FF"/>
                </a:solidFill>
              </a:rPr>
              <a:t>发送</a:t>
            </a:r>
            <a:r>
              <a:rPr lang="en-US" altLang="zh-CN">
                <a:solidFill>
                  <a:srgbClr val="0000FF"/>
                </a:solidFill>
              </a:rPr>
              <a:t>/</a:t>
            </a:r>
            <a:r>
              <a:rPr lang="zh-CN" altLang="en-US">
                <a:solidFill>
                  <a:srgbClr val="0000FF"/>
                </a:solidFill>
              </a:rPr>
              <a:t>回调</a:t>
            </a:r>
            <a:endParaRPr lang="en-US" altLang="zh-CN">
              <a:solidFill>
                <a:srgbClr val="0000FF"/>
              </a:solidFill>
            </a:endParaRPr>
          </a:p>
          <a:p>
            <a:pPr lvl="2"/>
            <a:r>
              <a:rPr lang="zh-CN" altLang="en-US">
                <a:solidFill>
                  <a:srgbClr val="0000FF"/>
                </a:solidFill>
              </a:rPr>
              <a:t>发布</a:t>
            </a:r>
            <a:r>
              <a:rPr lang="en-US" altLang="zh-CN">
                <a:solidFill>
                  <a:srgbClr val="0000FF"/>
                </a:solidFill>
              </a:rPr>
              <a:t>/</a:t>
            </a:r>
            <a:r>
              <a:rPr lang="zh-CN" altLang="en-US">
                <a:solidFill>
                  <a:srgbClr val="0000FF"/>
                </a:solidFill>
              </a:rPr>
              <a:t>订阅</a:t>
            </a:r>
            <a:endParaRPr lang="en-US" altLang="zh-CN">
              <a:solidFill>
                <a:srgbClr val="0000FF"/>
              </a:solidFill>
            </a:endParaRPr>
          </a:p>
          <a:p>
            <a:pPr lvl="2"/>
            <a:r>
              <a:rPr lang="zh-CN" altLang="en-US">
                <a:solidFill>
                  <a:srgbClr val="0000FF"/>
                </a:solidFill>
              </a:rPr>
              <a:t>广播</a:t>
            </a:r>
            <a:endParaRPr lang="zh-CN" altLang="en-US"/>
          </a:p>
        </p:txBody>
      </p:sp>
    </p:spTree>
    <p:extLst>
      <p:ext uri="{BB962C8B-B14F-4D97-AF65-F5344CB8AC3E}">
        <p14:creationId xmlns:p14="http://schemas.microsoft.com/office/powerpoint/2010/main" val="4187557647"/>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矩形 8"/>
          <p:cNvSpPr/>
          <p:nvPr/>
        </p:nvSpPr>
        <p:spPr>
          <a:xfrm>
            <a:off x="4439815" y="2223079"/>
            <a:ext cx="6687909" cy="3798209"/>
          </a:xfrm>
          <a:prstGeom prst="rect">
            <a:avLst/>
          </a:prstGeom>
          <a:solidFill>
            <a:schemeClr val="bg1">
              <a:lumMod val="85000"/>
            </a:schemeClr>
          </a:solidFill>
          <a:ln w="1270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sp>
        <p:nvSpPr>
          <p:cNvPr id="4" name="TextBox 3"/>
          <p:cNvSpPr txBox="1"/>
          <p:nvPr/>
        </p:nvSpPr>
        <p:spPr>
          <a:xfrm>
            <a:off x="4286965" y="736532"/>
            <a:ext cx="6840760" cy="5384936"/>
          </a:xfrm>
          <a:prstGeom prst="rect">
            <a:avLst/>
          </a:prstGeom>
          <a:noFill/>
          <a:ln>
            <a:solidFill>
              <a:schemeClr val="tx1"/>
            </a:solidFill>
          </a:ln>
        </p:spPr>
        <p:txBody>
          <a:bodyPr wrap="square" rtlCol="0">
            <a:spAutoFit/>
          </a:bodyPr>
          <a:lstStyle/>
          <a:p>
            <a:pPr>
              <a:lnSpc>
                <a:spcPct val="120000"/>
              </a:lnSpc>
            </a:pPr>
            <a:r>
              <a:rPr lang="en-US" altLang="zh-CN" sz="1600" dirty="0">
                <a:latin typeface="Times New Roman" panose="02020603050405020304" pitchFamily="18" charset="0"/>
                <a:cs typeface="Times New Roman" panose="02020603050405020304" pitchFamily="18" charset="0"/>
              </a:rPr>
              <a:t>&lt;</a:t>
            </a:r>
            <a:r>
              <a:rPr lang="en-US" altLang="zh-CN" sz="1600" dirty="0" err="1">
                <a:latin typeface="Times New Roman" panose="02020603050405020304" pitchFamily="18" charset="0"/>
                <a:cs typeface="Times New Roman" panose="02020603050405020304" pitchFamily="18" charset="0"/>
              </a:rPr>
              <a:t>soapEnv</a:t>
            </a:r>
            <a:r>
              <a:rPr lang="en-US" altLang="zh-CN" sz="1600" dirty="0">
                <a:latin typeface="Times New Roman" panose="02020603050405020304" pitchFamily="18" charset="0"/>
                <a:cs typeface="Times New Roman" panose="02020603050405020304" pitchFamily="18" charset="0"/>
              </a:rPr>
              <a:t>: </a:t>
            </a:r>
            <a:r>
              <a:rPr lang="en-US" altLang="zh-CN" sz="1600" dirty="0">
                <a:solidFill>
                  <a:srgbClr val="FF0000"/>
                </a:solidFill>
                <a:latin typeface="Times New Roman" panose="02020603050405020304" pitchFamily="18" charset="0"/>
                <a:cs typeface="Times New Roman" panose="02020603050405020304" pitchFamily="18" charset="0"/>
              </a:rPr>
              <a:t>Envelope</a:t>
            </a:r>
          </a:p>
          <a:p>
            <a:pPr>
              <a:lnSpc>
                <a:spcPct val="120000"/>
              </a:lnSpc>
            </a:pPr>
            <a:r>
              <a:rPr lang="en-US" altLang="zh-CN" sz="1600" dirty="0">
                <a:latin typeface="Times New Roman" panose="02020603050405020304" pitchFamily="18" charset="0"/>
                <a:cs typeface="Times New Roman" panose="02020603050405020304" pitchFamily="18" charset="0"/>
              </a:rPr>
              <a:t>        </a:t>
            </a:r>
            <a:r>
              <a:rPr lang="en-US" altLang="zh-CN" sz="1600" dirty="0" err="1">
                <a:solidFill>
                  <a:srgbClr val="0000FF"/>
                </a:solidFill>
                <a:latin typeface="Times New Roman" panose="02020603050405020304" pitchFamily="18" charset="0"/>
                <a:cs typeface="Times New Roman" panose="02020603050405020304" pitchFamily="18" charset="0"/>
              </a:rPr>
              <a:t>xmlns</a:t>
            </a:r>
            <a:r>
              <a:rPr lang="en-US" altLang="zh-CN" sz="1600" dirty="0">
                <a:solidFill>
                  <a:srgbClr val="0000FF"/>
                </a:solidFill>
                <a:latin typeface="Times New Roman" panose="02020603050405020304" pitchFamily="18" charset="0"/>
                <a:cs typeface="Times New Roman" panose="02020603050405020304" pitchFamily="18" charset="0"/>
              </a:rPr>
              <a:t>: </a:t>
            </a:r>
            <a:r>
              <a:rPr lang="en-US" altLang="zh-CN" sz="1600" dirty="0" err="1">
                <a:solidFill>
                  <a:srgbClr val="0000FF"/>
                </a:solidFill>
                <a:latin typeface="Times New Roman" panose="02020603050405020304" pitchFamily="18" charset="0"/>
                <a:cs typeface="Times New Roman" panose="02020603050405020304" pitchFamily="18" charset="0"/>
              </a:rPr>
              <a:t>soapEnv</a:t>
            </a:r>
            <a:r>
              <a:rPr lang="en-US" altLang="zh-CN" sz="1600" dirty="0">
                <a:solidFill>
                  <a:srgbClr val="0000FF"/>
                </a:solidFill>
                <a:latin typeface="Times New Roman" panose="02020603050405020304" pitchFamily="18" charset="0"/>
                <a:cs typeface="Times New Roman" panose="02020603050405020304" pitchFamily="18" charset="0"/>
              </a:rPr>
              <a:t>= “http://www.w3.org/2003/05/soap-envelope/”</a:t>
            </a:r>
          </a:p>
          <a:p>
            <a:pPr>
              <a:lnSpc>
                <a:spcPct val="120000"/>
              </a:lnSpc>
            </a:pPr>
            <a:r>
              <a:rPr lang="en-US" altLang="zh-CN" sz="1600" dirty="0">
                <a:latin typeface="Times New Roman" panose="02020603050405020304" pitchFamily="18" charset="0"/>
                <a:cs typeface="Times New Roman" panose="02020603050405020304" pitchFamily="18" charset="0"/>
              </a:rPr>
              <a:t>       </a:t>
            </a:r>
            <a:r>
              <a:rPr lang="en-US" altLang="zh-CN" sz="1600" dirty="0" err="1">
                <a:solidFill>
                  <a:srgbClr val="0000FF"/>
                </a:solidFill>
                <a:latin typeface="Times New Roman" panose="02020603050405020304" pitchFamily="18" charset="0"/>
                <a:cs typeface="Times New Roman" panose="02020603050405020304" pitchFamily="18" charset="0"/>
              </a:rPr>
              <a:t>soapEnv:encodingStyle</a:t>
            </a:r>
            <a:r>
              <a:rPr lang="en-US" altLang="zh-CN" sz="1600" dirty="0">
                <a:solidFill>
                  <a:srgbClr val="0000FF"/>
                </a:solidFill>
                <a:latin typeface="Times New Roman" panose="02020603050405020304" pitchFamily="18" charset="0"/>
                <a:cs typeface="Times New Roman" panose="02020603050405020304" pitchFamily="18" charset="0"/>
              </a:rPr>
              <a:t>=“http://www.w3.org/2003/05/soap-encoding/”&gt;</a:t>
            </a:r>
          </a:p>
          <a:p>
            <a:pPr>
              <a:lnSpc>
                <a:spcPct val="120000"/>
              </a:lnSpc>
            </a:pPr>
            <a:endParaRPr lang="en-US" altLang="zh-CN" sz="1600" dirty="0">
              <a:latin typeface="Times New Roman" panose="02020603050405020304" pitchFamily="18" charset="0"/>
              <a:cs typeface="Times New Roman" panose="02020603050405020304" pitchFamily="18" charset="0"/>
            </a:endParaRPr>
          </a:p>
          <a:p>
            <a:pPr indent="204788">
              <a:lnSpc>
                <a:spcPct val="120000"/>
              </a:lnSpc>
            </a:pPr>
            <a:r>
              <a:rPr lang="en-US" altLang="zh-CN" sz="1600" dirty="0">
                <a:solidFill>
                  <a:srgbClr val="0000FF"/>
                </a:solidFill>
                <a:latin typeface="Times New Roman" panose="02020603050405020304" pitchFamily="18" charset="0"/>
                <a:cs typeface="Times New Roman" panose="02020603050405020304" pitchFamily="18" charset="0"/>
              </a:rPr>
              <a:t>&lt;</a:t>
            </a:r>
            <a:r>
              <a:rPr lang="en-US" altLang="zh-CN" sz="1600" dirty="0" err="1">
                <a:solidFill>
                  <a:srgbClr val="0000FF"/>
                </a:solidFill>
                <a:latin typeface="Times New Roman" panose="02020603050405020304" pitchFamily="18" charset="0"/>
                <a:cs typeface="Times New Roman" panose="02020603050405020304" pitchFamily="18" charset="0"/>
              </a:rPr>
              <a:t>soapENV</a:t>
            </a:r>
            <a:r>
              <a:rPr lang="en-US" altLang="zh-CN" sz="1600" dirty="0">
                <a:solidFill>
                  <a:srgbClr val="0000FF"/>
                </a:solidFill>
                <a:latin typeface="Times New Roman" panose="02020603050405020304" pitchFamily="18" charset="0"/>
                <a:cs typeface="Times New Roman" panose="02020603050405020304" pitchFamily="18" charset="0"/>
              </a:rPr>
              <a:t>: Body&gt;</a:t>
            </a:r>
          </a:p>
          <a:p>
            <a:pPr indent="204788">
              <a:lnSpc>
                <a:spcPct val="120000"/>
              </a:lnSpc>
            </a:pPr>
            <a:r>
              <a:rPr lang="en-US" altLang="zh-CN" sz="1600" dirty="0">
                <a:solidFill>
                  <a:srgbClr val="0000FF"/>
                </a:solidFill>
                <a:latin typeface="Times New Roman" panose="02020603050405020304" pitchFamily="18" charset="0"/>
                <a:cs typeface="Times New Roman" panose="02020603050405020304" pitchFamily="18" charset="0"/>
              </a:rPr>
              <a:t>&lt;!-- SOAP</a:t>
            </a:r>
            <a:r>
              <a:rPr lang="zh-CN" altLang="en-US" sz="1600" dirty="0">
                <a:solidFill>
                  <a:srgbClr val="0000FF"/>
                </a:solidFill>
                <a:latin typeface="Times New Roman" panose="02020603050405020304" pitchFamily="18" charset="0"/>
                <a:cs typeface="Times New Roman" panose="02020603050405020304" pitchFamily="18" charset="0"/>
              </a:rPr>
              <a:t>故障 </a:t>
            </a:r>
            <a:r>
              <a:rPr lang="en-US" altLang="zh-CN" sz="1600" dirty="0">
                <a:solidFill>
                  <a:srgbClr val="0000FF"/>
                </a:solidFill>
                <a:latin typeface="Times New Roman" panose="02020603050405020304" pitchFamily="18" charset="0"/>
                <a:cs typeface="Times New Roman" panose="02020603050405020304" pitchFamily="18" charset="0"/>
              </a:rPr>
              <a:t>--&gt;</a:t>
            </a:r>
          </a:p>
          <a:p>
            <a:pPr indent="204788">
              <a:lnSpc>
                <a:spcPct val="120000"/>
              </a:lnSpc>
            </a:pPr>
            <a:r>
              <a:rPr lang="en-US" altLang="zh-CN" sz="1600" dirty="0">
                <a:solidFill>
                  <a:srgbClr val="0000FF"/>
                </a:solidFill>
                <a:latin typeface="Times New Roman" panose="02020603050405020304" pitchFamily="18" charset="0"/>
                <a:cs typeface="Times New Roman" panose="02020603050405020304" pitchFamily="18" charset="0"/>
              </a:rPr>
              <a:t>&lt;</a:t>
            </a:r>
            <a:r>
              <a:rPr lang="en-US" altLang="zh-CN" sz="1600" dirty="0" err="1">
                <a:solidFill>
                  <a:srgbClr val="0000FF"/>
                </a:solidFill>
                <a:latin typeface="Times New Roman" panose="02020603050405020304" pitchFamily="18" charset="0"/>
                <a:cs typeface="Times New Roman" panose="02020603050405020304" pitchFamily="18" charset="0"/>
              </a:rPr>
              <a:t>soapEnv:Fault</a:t>
            </a:r>
            <a:r>
              <a:rPr lang="en-US" altLang="zh-CN" sz="1600" dirty="0">
                <a:solidFill>
                  <a:srgbClr val="0000FF"/>
                </a:solidFill>
                <a:latin typeface="Times New Roman" panose="02020603050405020304" pitchFamily="18" charset="0"/>
                <a:cs typeface="Times New Roman" panose="02020603050405020304" pitchFamily="18" charset="0"/>
              </a:rPr>
              <a:t>&gt;</a:t>
            </a:r>
          </a:p>
          <a:p>
            <a:pPr indent="204788">
              <a:lnSpc>
                <a:spcPct val="120000"/>
              </a:lnSpc>
            </a:pPr>
            <a:r>
              <a:rPr lang="en-US" altLang="zh-CN" sz="1600" dirty="0">
                <a:solidFill>
                  <a:srgbClr val="0000FF"/>
                </a:solidFill>
                <a:latin typeface="Times New Roman" panose="02020603050405020304" pitchFamily="18" charset="0"/>
                <a:cs typeface="Times New Roman" panose="02020603050405020304" pitchFamily="18" charset="0"/>
              </a:rPr>
              <a:t>    &lt;!-- </a:t>
            </a:r>
            <a:r>
              <a:rPr lang="zh-CN" altLang="en-US" sz="1600" dirty="0">
                <a:solidFill>
                  <a:srgbClr val="0000FF"/>
                </a:solidFill>
                <a:latin typeface="Times New Roman" panose="02020603050405020304" pitchFamily="18" charset="0"/>
                <a:cs typeface="Times New Roman" panose="02020603050405020304" pitchFamily="18" charset="0"/>
              </a:rPr>
              <a:t>故障代码 </a:t>
            </a:r>
            <a:r>
              <a:rPr lang="en-US" altLang="zh-CN" sz="1600" dirty="0">
                <a:solidFill>
                  <a:srgbClr val="0000FF"/>
                </a:solidFill>
                <a:latin typeface="Times New Roman" panose="02020603050405020304" pitchFamily="18" charset="0"/>
                <a:cs typeface="Times New Roman" panose="02020603050405020304" pitchFamily="18" charset="0"/>
              </a:rPr>
              <a:t>--&gt;</a:t>
            </a:r>
          </a:p>
          <a:p>
            <a:pPr indent="204788">
              <a:lnSpc>
                <a:spcPct val="120000"/>
              </a:lnSpc>
            </a:pPr>
            <a:r>
              <a:rPr lang="en-US" altLang="zh-CN" sz="1600" dirty="0">
                <a:solidFill>
                  <a:srgbClr val="0000FF"/>
                </a:solidFill>
                <a:latin typeface="Times New Roman" panose="02020603050405020304" pitchFamily="18" charset="0"/>
                <a:cs typeface="Times New Roman" panose="02020603050405020304" pitchFamily="18" charset="0"/>
              </a:rPr>
              <a:t>     &lt;</a:t>
            </a:r>
            <a:r>
              <a:rPr lang="en-US" altLang="zh-CN" sz="1600" dirty="0" err="1">
                <a:solidFill>
                  <a:srgbClr val="0000FF"/>
                </a:solidFill>
                <a:latin typeface="Times New Roman" panose="02020603050405020304" pitchFamily="18" charset="0"/>
                <a:cs typeface="Times New Roman" panose="02020603050405020304" pitchFamily="18" charset="0"/>
              </a:rPr>
              <a:t>soapEnv:Code</a:t>
            </a:r>
            <a:r>
              <a:rPr lang="en-US" altLang="zh-CN" sz="1600" dirty="0">
                <a:solidFill>
                  <a:srgbClr val="0000FF"/>
                </a:solidFill>
                <a:latin typeface="Times New Roman" panose="02020603050405020304" pitchFamily="18" charset="0"/>
                <a:cs typeface="Times New Roman" panose="02020603050405020304" pitchFamily="18" charset="0"/>
              </a:rPr>
              <a:t>&gt;</a:t>
            </a:r>
          </a:p>
          <a:p>
            <a:pPr indent="204788">
              <a:lnSpc>
                <a:spcPct val="120000"/>
              </a:lnSpc>
            </a:pPr>
            <a:r>
              <a:rPr lang="en-US" altLang="zh-CN" sz="1600" dirty="0">
                <a:solidFill>
                  <a:srgbClr val="0000FF"/>
                </a:solidFill>
                <a:latin typeface="Times New Roman" panose="02020603050405020304" pitchFamily="18" charset="0"/>
                <a:cs typeface="Times New Roman" panose="02020603050405020304" pitchFamily="18" charset="0"/>
              </a:rPr>
              <a:t>       &lt;</a:t>
            </a:r>
            <a:r>
              <a:rPr lang="en-US" altLang="zh-CN" sz="1600" dirty="0" err="1">
                <a:solidFill>
                  <a:srgbClr val="0000FF"/>
                </a:solidFill>
                <a:latin typeface="Times New Roman" panose="02020603050405020304" pitchFamily="18" charset="0"/>
                <a:cs typeface="Times New Roman" panose="02020603050405020304" pitchFamily="18" charset="0"/>
              </a:rPr>
              <a:t>soapEnv:Value</a:t>
            </a:r>
            <a:r>
              <a:rPr lang="en-US" altLang="zh-CN" sz="1600" dirty="0">
                <a:solidFill>
                  <a:srgbClr val="0000FF"/>
                </a:solidFill>
                <a:latin typeface="Times New Roman" panose="02020603050405020304" pitchFamily="18" charset="0"/>
                <a:cs typeface="Times New Roman" panose="02020603050405020304" pitchFamily="18" charset="0"/>
              </a:rPr>
              <a:t>&gt; </a:t>
            </a:r>
            <a:r>
              <a:rPr lang="en-US" altLang="zh-CN" sz="1600" dirty="0" err="1">
                <a:solidFill>
                  <a:srgbClr val="0000FF"/>
                </a:solidFill>
                <a:latin typeface="Times New Roman" panose="02020603050405020304" pitchFamily="18" charset="0"/>
                <a:cs typeface="Times New Roman" panose="02020603050405020304" pitchFamily="18" charset="0"/>
              </a:rPr>
              <a:t>soapEnv:Sender</a:t>
            </a:r>
            <a:r>
              <a:rPr lang="en-US" altLang="zh-CN" sz="1600" dirty="0">
                <a:solidFill>
                  <a:srgbClr val="0000FF"/>
                </a:solidFill>
                <a:latin typeface="Times New Roman" panose="02020603050405020304" pitchFamily="18" charset="0"/>
                <a:cs typeface="Times New Roman" panose="02020603050405020304" pitchFamily="18" charset="0"/>
              </a:rPr>
              <a:t> &lt;/</a:t>
            </a:r>
            <a:r>
              <a:rPr lang="en-US" altLang="zh-CN" sz="1600" dirty="0" err="1">
                <a:solidFill>
                  <a:srgbClr val="0000FF"/>
                </a:solidFill>
                <a:latin typeface="Times New Roman" panose="02020603050405020304" pitchFamily="18" charset="0"/>
                <a:cs typeface="Times New Roman" panose="02020603050405020304" pitchFamily="18" charset="0"/>
              </a:rPr>
              <a:t>soapEnv:Value</a:t>
            </a:r>
            <a:r>
              <a:rPr lang="en-US" altLang="zh-CN" sz="1600" dirty="0">
                <a:solidFill>
                  <a:srgbClr val="0000FF"/>
                </a:solidFill>
                <a:latin typeface="Times New Roman" panose="02020603050405020304" pitchFamily="18" charset="0"/>
                <a:cs typeface="Times New Roman" panose="02020603050405020304" pitchFamily="18" charset="0"/>
              </a:rPr>
              <a:t>&gt; </a:t>
            </a:r>
          </a:p>
          <a:p>
            <a:pPr indent="204788">
              <a:lnSpc>
                <a:spcPct val="120000"/>
              </a:lnSpc>
            </a:pPr>
            <a:r>
              <a:rPr lang="en-US" altLang="zh-CN" sz="1600" dirty="0">
                <a:solidFill>
                  <a:srgbClr val="0000FF"/>
                </a:solidFill>
                <a:latin typeface="Times New Roman" panose="02020603050405020304" pitchFamily="18" charset="0"/>
                <a:cs typeface="Times New Roman" panose="02020603050405020304" pitchFamily="18" charset="0"/>
              </a:rPr>
              <a:t>          &lt; </a:t>
            </a:r>
            <a:r>
              <a:rPr lang="en-US" altLang="zh-CN" sz="1600" dirty="0" err="1">
                <a:solidFill>
                  <a:srgbClr val="0000FF"/>
                </a:solidFill>
                <a:latin typeface="Times New Roman" panose="02020603050405020304" pitchFamily="18" charset="0"/>
                <a:cs typeface="Times New Roman" panose="02020603050405020304" pitchFamily="18" charset="0"/>
              </a:rPr>
              <a:t>soapEnv:Subcode</a:t>
            </a:r>
            <a:r>
              <a:rPr lang="en-US" altLang="zh-CN" sz="1600" dirty="0">
                <a:solidFill>
                  <a:srgbClr val="0000FF"/>
                </a:solidFill>
                <a:latin typeface="Times New Roman" panose="02020603050405020304" pitchFamily="18" charset="0"/>
                <a:cs typeface="Times New Roman" panose="02020603050405020304" pitchFamily="18" charset="0"/>
              </a:rPr>
              <a:t> &gt;</a:t>
            </a:r>
          </a:p>
          <a:p>
            <a:pPr indent="204788">
              <a:lnSpc>
                <a:spcPct val="120000"/>
              </a:lnSpc>
            </a:pPr>
            <a:r>
              <a:rPr lang="en-US" altLang="zh-CN" sz="1600" dirty="0">
                <a:solidFill>
                  <a:srgbClr val="0000FF"/>
                </a:solidFill>
                <a:latin typeface="Times New Roman" panose="02020603050405020304" pitchFamily="18" charset="0"/>
                <a:cs typeface="Times New Roman" panose="02020603050405020304" pitchFamily="18" charset="0"/>
              </a:rPr>
              <a:t>              &lt;</a:t>
            </a:r>
            <a:r>
              <a:rPr lang="en-US" altLang="zh-CN" sz="1600" dirty="0" err="1">
                <a:solidFill>
                  <a:srgbClr val="0000FF"/>
                </a:solidFill>
                <a:latin typeface="Times New Roman" panose="02020603050405020304" pitchFamily="18" charset="0"/>
                <a:cs typeface="Times New Roman" panose="02020603050405020304" pitchFamily="18" charset="0"/>
              </a:rPr>
              <a:t>soapEnv:Value</a:t>
            </a:r>
            <a:r>
              <a:rPr lang="en-US" altLang="zh-CN" sz="1600" dirty="0">
                <a:solidFill>
                  <a:srgbClr val="0000FF"/>
                </a:solidFill>
                <a:latin typeface="Times New Roman" panose="02020603050405020304" pitchFamily="18" charset="0"/>
                <a:cs typeface="Times New Roman" panose="02020603050405020304" pitchFamily="18" charset="0"/>
              </a:rPr>
              <a:t>&gt; </a:t>
            </a:r>
            <a:r>
              <a:rPr lang="en-US" altLang="zh-CN" sz="1600" dirty="0" err="1">
                <a:solidFill>
                  <a:srgbClr val="0000FF"/>
                </a:solidFill>
                <a:latin typeface="Times New Roman" panose="02020603050405020304" pitchFamily="18" charset="0"/>
                <a:cs typeface="Times New Roman" panose="02020603050405020304" pitchFamily="18" charset="0"/>
              </a:rPr>
              <a:t>rpc:BadArguments</a:t>
            </a:r>
            <a:r>
              <a:rPr lang="en-US" altLang="zh-CN" sz="1600" dirty="0">
                <a:solidFill>
                  <a:srgbClr val="0000FF"/>
                </a:solidFill>
                <a:latin typeface="Times New Roman" panose="02020603050405020304" pitchFamily="18" charset="0"/>
                <a:cs typeface="Times New Roman" panose="02020603050405020304" pitchFamily="18" charset="0"/>
              </a:rPr>
              <a:t> &lt;/</a:t>
            </a:r>
            <a:r>
              <a:rPr lang="en-US" altLang="zh-CN" sz="1600" dirty="0" err="1">
                <a:solidFill>
                  <a:srgbClr val="0000FF"/>
                </a:solidFill>
                <a:latin typeface="Times New Roman" panose="02020603050405020304" pitchFamily="18" charset="0"/>
                <a:cs typeface="Times New Roman" panose="02020603050405020304" pitchFamily="18" charset="0"/>
              </a:rPr>
              <a:t>soapEnv:Value</a:t>
            </a:r>
            <a:r>
              <a:rPr lang="en-US" altLang="zh-CN" sz="1600" dirty="0">
                <a:solidFill>
                  <a:srgbClr val="0000FF"/>
                </a:solidFill>
                <a:latin typeface="Times New Roman" panose="02020603050405020304" pitchFamily="18" charset="0"/>
                <a:cs typeface="Times New Roman" panose="02020603050405020304" pitchFamily="18" charset="0"/>
              </a:rPr>
              <a:t>&gt;</a:t>
            </a:r>
          </a:p>
          <a:p>
            <a:pPr indent="204788">
              <a:lnSpc>
                <a:spcPct val="120000"/>
              </a:lnSpc>
            </a:pPr>
            <a:r>
              <a:rPr lang="en-US" altLang="zh-CN" sz="1600" dirty="0">
                <a:solidFill>
                  <a:srgbClr val="0000FF"/>
                </a:solidFill>
                <a:latin typeface="Times New Roman" panose="02020603050405020304" pitchFamily="18" charset="0"/>
                <a:cs typeface="Times New Roman" panose="02020603050405020304" pitchFamily="18" charset="0"/>
              </a:rPr>
              <a:t>          &lt; /</a:t>
            </a:r>
            <a:r>
              <a:rPr lang="en-US" altLang="zh-CN" sz="1600" dirty="0" err="1">
                <a:solidFill>
                  <a:srgbClr val="0000FF"/>
                </a:solidFill>
                <a:latin typeface="Times New Roman" panose="02020603050405020304" pitchFamily="18" charset="0"/>
                <a:cs typeface="Times New Roman" panose="02020603050405020304" pitchFamily="18" charset="0"/>
              </a:rPr>
              <a:t>soapEnv:Subcode</a:t>
            </a:r>
            <a:r>
              <a:rPr lang="en-US" altLang="zh-CN" sz="1600" dirty="0">
                <a:solidFill>
                  <a:srgbClr val="0000FF"/>
                </a:solidFill>
                <a:latin typeface="Times New Roman" panose="02020603050405020304" pitchFamily="18" charset="0"/>
                <a:cs typeface="Times New Roman" panose="02020603050405020304" pitchFamily="18" charset="0"/>
              </a:rPr>
              <a:t> &gt;</a:t>
            </a:r>
          </a:p>
          <a:p>
            <a:pPr indent="204788">
              <a:lnSpc>
                <a:spcPct val="120000"/>
              </a:lnSpc>
            </a:pPr>
            <a:r>
              <a:rPr lang="en-US" altLang="zh-CN" sz="1600" dirty="0">
                <a:solidFill>
                  <a:srgbClr val="0000FF"/>
                </a:solidFill>
                <a:latin typeface="Times New Roman" panose="02020603050405020304" pitchFamily="18" charset="0"/>
                <a:cs typeface="Times New Roman" panose="02020603050405020304" pitchFamily="18" charset="0"/>
              </a:rPr>
              <a:t>     &lt; </a:t>
            </a:r>
            <a:r>
              <a:rPr lang="en-US" altLang="zh-CN" sz="1600" dirty="0" err="1">
                <a:solidFill>
                  <a:srgbClr val="0000FF"/>
                </a:solidFill>
                <a:latin typeface="Times New Roman" panose="02020603050405020304" pitchFamily="18" charset="0"/>
                <a:cs typeface="Times New Roman" panose="02020603050405020304" pitchFamily="18" charset="0"/>
              </a:rPr>
              <a:t>soapEnv:Code</a:t>
            </a:r>
            <a:r>
              <a:rPr lang="en-US" altLang="zh-CN" sz="1600" dirty="0">
                <a:solidFill>
                  <a:srgbClr val="0000FF"/>
                </a:solidFill>
                <a:latin typeface="Times New Roman" panose="02020603050405020304" pitchFamily="18" charset="0"/>
                <a:cs typeface="Times New Roman" panose="02020603050405020304" pitchFamily="18" charset="0"/>
              </a:rPr>
              <a:t> &gt;</a:t>
            </a:r>
          </a:p>
          <a:p>
            <a:pPr indent="204788">
              <a:lnSpc>
                <a:spcPct val="120000"/>
              </a:lnSpc>
            </a:pPr>
            <a:r>
              <a:rPr lang="en-US" altLang="zh-CN" sz="1600" dirty="0">
                <a:solidFill>
                  <a:srgbClr val="0000FF"/>
                </a:solidFill>
                <a:latin typeface="Times New Roman" panose="02020603050405020304" pitchFamily="18" charset="0"/>
                <a:cs typeface="Times New Roman" panose="02020603050405020304" pitchFamily="18" charset="0"/>
              </a:rPr>
              <a:t>    &lt;!-- </a:t>
            </a:r>
            <a:r>
              <a:rPr lang="zh-CN" altLang="en-US" sz="1600" dirty="0">
                <a:solidFill>
                  <a:srgbClr val="0000FF"/>
                </a:solidFill>
                <a:latin typeface="Times New Roman" panose="02020603050405020304" pitchFamily="18" charset="0"/>
                <a:cs typeface="Times New Roman" panose="02020603050405020304" pitchFamily="18" charset="0"/>
              </a:rPr>
              <a:t>故障原因描述 </a:t>
            </a:r>
            <a:r>
              <a:rPr lang="en-US" altLang="zh-CN" sz="1600" dirty="0">
                <a:solidFill>
                  <a:srgbClr val="0000FF"/>
                </a:solidFill>
                <a:latin typeface="Times New Roman" panose="02020603050405020304" pitchFamily="18" charset="0"/>
                <a:cs typeface="Times New Roman" panose="02020603050405020304" pitchFamily="18" charset="0"/>
              </a:rPr>
              <a:t>--&gt;</a:t>
            </a:r>
          </a:p>
          <a:p>
            <a:pPr indent="204788">
              <a:lnSpc>
                <a:spcPct val="120000"/>
              </a:lnSpc>
            </a:pPr>
            <a:r>
              <a:rPr lang="en-US" altLang="zh-CN" sz="1600" dirty="0">
                <a:solidFill>
                  <a:srgbClr val="0000FF"/>
                </a:solidFill>
                <a:latin typeface="Times New Roman" panose="02020603050405020304" pitchFamily="18" charset="0"/>
                <a:cs typeface="Times New Roman" panose="02020603050405020304" pitchFamily="18" charset="0"/>
              </a:rPr>
              <a:t>      &lt;</a:t>
            </a:r>
            <a:r>
              <a:rPr lang="en-US" altLang="zh-CN" sz="1600" dirty="0" err="1">
                <a:solidFill>
                  <a:srgbClr val="0000FF"/>
                </a:solidFill>
                <a:latin typeface="Times New Roman" panose="02020603050405020304" pitchFamily="18" charset="0"/>
                <a:cs typeface="Times New Roman" panose="02020603050405020304" pitchFamily="18" charset="0"/>
              </a:rPr>
              <a:t>soapEnv:Reason</a:t>
            </a:r>
            <a:r>
              <a:rPr lang="en-US" altLang="zh-CN" sz="1600" dirty="0">
                <a:solidFill>
                  <a:srgbClr val="0000FF"/>
                </a:solidFill>
                <a:latin typeface="Times New Roman" panose="02020603050405020304" pitchFamily="18" charset="0"/>
                <a:cs typeface="Times New Roman" panose="02020603050405020304" pitchFamily="18" charset="0"/>
              </a:rPr>
              <a:t>&gt;</a:t>
            </a:r>
          </a:p>
          <a:p>
            <a:pPr indent="204788">
              <a:lnSpc>
                <a:spcPct val="120000"/>
              </a:lnSpc>
            </a:pPr>
            <a:r>
              <a:rPr lang="en-US" altLang="zh-CN" sz="1600" dirty="0">
                <a:solidFill>
                  <a:srgbClr val="0000FF"/>
                </a:solidFill>
                <a:latin typeface="Times New Roman" panose="02020603050405020304" pitchFamily="18" charset="0"/>
                <a:cs typeface="Times New Roman" panose="02020603050405020304" pitchFamily="18" charset="0"/>
              </a:rPr>
              <a:t>          &lt;</a:t>
            </a:r>
            <a:r>
              <a:rPr lang="en-US" altLang="zh-CN" sz="1600" dirty="0" err="1">
                <a:solidFill>
                  <a:srgbClr val="0000FF"/>
                </a:solidFill>
                <a:latin typeface="Times New Roman" panose="02020603050405020304" pitchFamily="18" charset="0"/>
                <a:cs typeface="Times New Roman" panose="02020603050405020304" pitchFamily="18" charset="0"/>
              </a:rPr>
              <a:t>soapEnv:Text</a:t>
            </a:r>
            <a:r>
              <a:rPr lang="en-US" altLang="zh-CN" sz="1600" dirty="0">
                <a:solidFill>
                  <a:srgbClr val="0000FF"/>
                </a:solidFill>
                <a:latin typeface="Times New Roman" panose="02020603050405020304" pitchFamily="18" charset="0"/>
                <a:cs typeface="Times New Roman" panose="02020603050405020304" pitchFamily="18" charset="0"/>
              </a:rPr>
              <a:t> </a:t>
            </a:r>
            <a:r>
              <a:rPr lang="en-US" altLang="zh-CN" sz="1600" dirty="0" err="1">
                <a:solidFill>
                  <a:srgbClr val="0000FF"/>
                </a:solidFill>
                <a:latin typeface="Times New Roman" panose="02020603050405020304" pitchFamily="18" charset="0"/>
                <a:cs typeface="Times New Roman" panose="02020603050405020304" pitchFamily="18" charset="0"/>
              </a:rPr>
              <a:t>xml:lang</a:t>
            </a:r>
            <a:r>
              <a:rPr lang="en-US" altLang="zh-CN" sz="1600" dirty="0">
                <a:solidFill>
                  <a:srgbClr val="0000FF"/>
                </a:solidFill>
                <a:latin typeface="Times New Roman" panose="02020603050405020304" pitchFamily="18" charset="0"/>
                <a:cs typeface="Times New Roman" panose="02020603050405020304" pitchFamily="18" charset="0"/>
              </a:rPr>
              <a:t>=“</a:t>
            </a:r>
            <a:r>
              <a:rPr lang="en-US" altLang="zh-CN" sz="1600" dirty="0" err="1">
                <a:solidFill>
                  <a:srgbClr val="0000FF"/>
                </a:solidFill>
                <a:latin typeface="Times New Roman" panose="02020603050405020304" pitchFamily="18" charset="0"/>
                <a:cs typeface="Times New Roman" panose="02020603050405020304" pitchFamily="18" charset="0"/>
              </a:rPr>
              <a:t>en</a:t>
            </a:r>
            <a:r>
              <a:rPr lang="en-US" altLang="zh-CN" sz="1600" dirty="0">
                <a:solidFill>
                  <a:srgbClr val="0000FF"/>
                </a:solidFill>
                <a:latin typeface="Times New Roman" panose="02020603050405020304" pitchFamily="18" charset="0"/>
                <a:cs typeface="Times New Roman" panose="02020603050405020304" pitchFamily="18" charset="0"/>
              </a:rPr>
              <a:t>-US”&gt; Processing error  &lt;/</a:t>
            </a:r>
            <a:r>
              <a:rPr lang="en-US" altLang="zh-CN" sz="1600" dirty="0" err="1">
                <a:solidFill>
                  <a:srgbClr val="0000FF"/>
                </a:solidFill>
                <a:latin typeface="Times New Roman" panose="02020603050405020304" pitchFamily="18" charset="0"/>
                <a:cs typeface="Times New Roman" panose="02020603050405020304" pitchFamily="18" charset="0"/>
              </a:rPr>
              <a:t>soapEnv:Text</a:t>
            </a:r>
            <a:r>
              <a:rPr lang="en-US" altLang="zh-CN" sz="1600" dirty="0">
                <a:solidFill>
                  <a:srgbClr val="0000FF"/>
                </a:solidFill>
                <a:latin typeface="Times New Roman" panose="02020603050405020304" pitchFamily="18" charset="0"/>
                <a:cs typeface="Times New Roman" panose="02020603050405020304" pitchFamily="18" charset="0"/>
              </a:rPr>
              <a:t> &gt;</a:t>
            </a:r>
          </a:p>
          <a:p>
            <a:pPr indent="204788">
              <a:lnSpc>
                <a:spcPct val="120000"/>
              </a:lnSpc>
            </a:pPr>
            <a:r>
              <a:rPr lang="en-US" altLang="zh-CN" sz="1600" dirty="0">
                <a:solidFill>
                  <a:srgbClr val="0000FF"/>
                </a:solidFill>
                <a:latin typeface="Times New Roman" panose="02020603050405020304" pitchFamily="18" charset="0"/>
                <a:cs typeface="Times New Roman" panose="02020603050405020304" pitchFamily="18" charset="0"/>
              </a:rPr>
              <a:t>      &lt;/</a:t>
            </a:r>
            <a:r>
              <a:rPr lang="en-US" altLang="zh-CN" sz="1600" dirty="0" err="1">
                <a:solidFill>
                  <a:srgbClr val="0000FF"/>
                </a:solidFill>
                <a:latin typeface="Times New Roman" panose="02020603050405020304" pitchFamily="18" charset="0"/>
                <a:cs typeface="Times New Roman" panose="02020603050405020304" pitchFamily="18" charset="0"/>
              </a:rPr>
              <a:t>soapEnv:Reason</a:t>
            </a:r>
            <a:r>
              <a:rPr lang="en-US" altLang="zh-CN" sz="1600" dirty="0">
                <a:solidFill>
                  <a:srgbClr val="0000FF"/>
                </a:solidFill>
                <a:latin typeface="Times New Roman" panose="02020603050405020304" pitchFamily="18" charset="0"/>
                <a:cs typeface="Times New Roman" panose="02020603050405020304" pitchFamily="18" charset="0"/>
              </a:rPr>
              <a:t>&gt;</a:t>
            </a:r>
          </a:p>
        </p:txBody>
      </p:sp>
      <p:sp>
        <p:nvSpPr>
          <p:cNvPr id="13" name="矩形 12"/>
          <p:cNvSpPr/>
          <p:nvPr/>
        </p:nvSpPr>
        <p:spPr>
          <a:xfrm>
            <a:off x="245187" y="3280088"/>
            <a:ext cx="4239470" cy="576248"/>
          </a:xfrm>
          <a:prstGeom prst="rect">
            <a:avLst/>
          </a:prstGeom>
        </p:spPr>
        <p:txBody>
          <a:bodyPr wrap="square">
            <a:spAutoFit/>
          </a:bodyPr>
          <a:lstStyle/>
          <a:p>
            <a:pPr lvl="0">
              <a:lnSpc>
                <a:spcPct val="150000"/>
              </a:lnSpc>
              <a:spcBef>
                <a:spcPct val="20000"/>
              </a:spcBef>
              <a:buClr>
                <a:srgbClr val="0000FF"/>
              </a:buClr>
              <a:buSzPct val="100000"/>
            </a:pPr>
            <a:r>
              <a:rPr lang="zh-CN" altLang="en-US" sz="24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代码</a:t>
            </a:r>
            <a:r>
              <a:rPr lang="en-US" altLang="zh-CN" sz="24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4.5  SOAP</a:t>
            </a:r>
            <a:r>
              <a:rPr lang="zh-CN" altLang="en-US" sz="24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故障代码实例</a:t>
            </a:r>
            <a:endParaRPr lang="en-US" altLang="zh-CN" sz="24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2" name="矩形 1"/>
          <p:cNvSpPr/>
          <p:nvPr/>
        </p:nvSpPr>
        <p:spPr>
          <a:xfrm>
            <a:off x="8004028" y="5500362"/>
            <a:ext cx="1494749" cy="237928"/>
          </a:xfrm>
          <a:prstGeom prst="rect">
            <a:avLst/>
          </a:prstGeom>
          <a:noFill/>
          <a:ln>
            <a:solidFill>
              <a:srgbClr val="C0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cxnSp>
        <p:nvCxnSpPr>
          <p:cNvPr id="6" name="直接箭头连接符 5"/>
          <p:cNvCxnSpPr>
            <a:cxnSpLocks/>
          </p:cNvCxnSpPr>
          <p:nvPr/>
        </p:nvCxnSpPr>
        <p:spPr>
          <a:xfrm flipH="1">
            <a:off x="6941400" y="2912866"/>
            <a:ext cx="1" cy="398047"/>
          </a:xfrm>
          <a:prstGeom prst="straightConnector1">
            <a:avLst/>
          </a:prstGeom>
          <a:ln w="2540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6456039" y="2368293"/>
            <a:ext cx="4516563" cy="584775"/>
          </a:xfrm>
          <a:prstGeom prst="rect">
            <a:avLst/>
          </a:prstGeom>
          <a:noFill/>
        </p:spPr>
        <p:txBody>
          <a:bodyPr wrap="square" rtlCol="0">
            <a:spAutoFit/>
          </a:bodyPr>
          <a:lstStyle/>
          <a:p>
            <a:r>
              <a:rPr lang="zh-CN" altLang="en-US" sz="1600" dirty="0">
                <a:solidFill>
                  <a:srgbClr val="C00000"/>
                </a:solidFill>
                <a:latin typeface="Times New Roman" panose="02020603050405020304" pitchFamily="18" charset="0"/>
                <a:cs typeface="Times New Roman" panose="02020603050405020304" pitchFamily="18" charset="0"/>
              </a:rPr>
              <a:t>故障代码，表明</a:t>
            </a:r>
            <a:r>
              <a:rPr lang="en-US" altLang="zh-CN" sz="1600" dirty="0">
                <a:solidFill>
                  <a:srgbClr val="C00000"/>
                </a:solidFill>
                <a:latin typeface="Times New Roman" panose="02020603050405020304" pitchFamily="18" charset="0"/>
                <a:cs typeface="Times New Roman" panose="02020603050405020304" pitchFamily="18" charset="0"/>
              </a:rPr>
              <a:t>SOAP</a:t>
            </a:r>
            <a:r>
              <a:rPr lang="zh-CN" altLang="en-US" sz="1600" dirty="0">
                <a:solidFill>
                  <a:srgbClr val="C00000"/>
                </a:solidFill>
                <a:latin typeface="Times New Roman" panose="02020603050405020304" pitchFamily="18" charset="0"/>
                <a:cs typeface="Times New Roman" panose="02020603050405020304" pitchFamily="18" charset="0"/>
              </a:rPr>
              <a:t>消息格式有误或</a:t>
            </a:r>
            <a:r>
              <a:rPr lang="en-US" altLang="zh-CN" sz="1600" dirty="0">
                <a:solidFill>
                  <a:srgbClr val="C00000"/>
                </a:solidFill>
                <a:latin typeface="Times New Roman" panose="02020603050405020304" pitchFamily="18" charset="0"/>
                <a:cs typeface="Times New Roman" panose="02020603050405020304" pitchFamily="18" charset="0"/>
              </a:rPr>
              <a:t>SOAP</a:t>
            </a:r>
            <a:r>
              <a:rPr lang="zh-CN" altLang="en-US" sz="1600" dirty="0">
                <a:solidFill>
                  <a:srgbClr val="C00000"/>
                </a:solidFill>
                <a:latin typeface="Times New Roman" panose="02020603050405020304" pitchFamily="18" charset="0"/>
                <a:cs typeface="Times New Roman" panose="02020603050405020304" pitchFamily="18" charset="0"/>
              </a:rPr>
              <a:t>消息缺乏能够成功处理所必需的信息</a:t>
            </a:r>
          </a:p>
        </p:txBody>
      </p:sp>
      <p:sp>
        <p:nvSpPr>
          <p:cNvPr id="10" name="矩形 9"/>
          <p:cNvSpPr/>
          <p:nvPr/>
        </p:nvSpPr>
        <p:spPr>
          <a:xfrm>
            <a:off x="6384032" y="3416015"/>
            <a:ext cx="1452376" cy="310488"/>
          </a:xfrm>
          <a:prstGeom prst="rect">
            <a:avLst/>
          </a:prstGeom>
          <a:noFill/>
          <a:ln>
            <a:solidFill>
              <a:srgbClr val="C0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cxnSp>
        <p:nvCxnSpPr>
          <p:cNvPr id="11" name="直接箭头连接符 10"/>
          <p:cNvCxnSpPr>
            <a:cxnSpLocks/>
          </p:cNvCxnSpPr>
          <p:nvPr/>
        </p:nvCxnSpPr>
        <p:spPr>
          <a:xfrm>
            <a:off x="7464152" y="4509120"/>
            <a:ext cx="0" cy="27024"/>
          </a:xfrm>
          <a:prstGeom prst="straightConnector1">
            <a:avLst/>
          </a:prstGeom>
          <a:ln w="2540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14" name="TextBox 13"/>
          <p:cNvSpPr txBox="1"/>
          <p:nvPr/>
        </p:nvSpPr>
        <p:spPr>
          <a:xfrm>
            <a:off x="6875443" y="4439615"/>
            <a:ext cx="4090663" cy="584775"/>
          </a:xfrm>
          <a:prstGeom prst="rect">
            <a:avLst/>
          </a:prstGeom>
          <a:noFill/>
        </p:spPr>
        <p:txBody>
          <a:bodyPr wrap="square" rtlCol="0">
            <a:spAutoFit/>
          </a:bodyPr>
          <a:lstStyle/>
          <a:p>
            <a:r>
              <a:rPr lang="en-US" altLang="zh-CN" sz="1600" dirty="0" err="1">
                <a:solidFill>
                  <a:srgbClr val="C00000"/>
                </a:solidFill>
                <a:latin typeface="Times New Roman" panose="02020603050405020304" pitchFamily="18" charset="0"/>
                <a:cs typeface="Times New Roman" panose="02020603050405020304" pitchFamily="18" charset="0"/>
              </a:rPr>
              <a:t>Subcode</a:t>
            </a:r>
            <a:r>
              <a:rPr lang="zh-CN" altLang="en-US" sz="1600" dirty="0">
                <a:solidFill>
                  <a:srgbClr val="C00000"/>
                </a:solidFill>
                <a:latin typeface="Times New Roman" panose="02020603050405020304" pitchFamily="18" charset="0"/>
                <a:cs typeface="Times New Roman" panose="02020603050405020304" pitchFamily="18" charset="0"/>
              </a:rPr>
              <a:t>给出了一个</a:t>
            </a:r>
            <a:r>
              <a:rPr lang="en-US" altLang="zh-CN" sz="1600" dirty="0">
                <a:solidFill>
                  <a:srgbClr val="C00000"/>
                </a:solidFill>
                <a:latin typeface="Times New Roman" panose="02020603050405020304" pitchFamily="18" charset="0"/>
                <a:cs typeface="Times New Roman" panose="02020603050405020304" pitchFamily="18" charset="0"/>
              </a:rPr>
              <a:t>RPC</a:t>
            </a:r>
            <a:r>
              <a:rPr lang="zh-CN" altLang="en-US" sz="1600" dirty="0">
                <a:solidFill>
                  <a:srgbClr val="C00000"/>
                </a:solidFill>
                <a:latin typeface="Times New Roman" panose="02020603050405020304" pitchFamily="18" charset="0"/>
                <a:cs typeface="Times New Roman" panose="02020603050405020304" pitchFamily="18" charset="0"/>
              </a:rPr>
              <a:t>规范错误信息：错误的参数引发了请求处理异常</a:t>
            </a:r>
          </a:p>
        </p:txBody>
      </p:sp>
      <p:sp>
        <p:nvSpPr>
          <p:cNvPr id="15" name="矩形 14"/>
          <p:cNvSpPr/>
          <p:nvPr/>
        </p:nvSpPr>
        <p:spPr>
          <a:xfrm>
            <a:off x="6680066" y="4021446"/>
            <a:ext cx="1786373" cy="310488"/>
          </a:xfrm>
          <a:prstGeom prst="rect">
            <a:avLst/>
          </a:prstGeom>
          <a:noFill/>
          <a:ln>
            <a:solidFill>
              <a:srgbClr val="C0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cxnSp>
        <p:nvCxnSpPr>
          <p:cNvPr id="16" name="直接箭头连接符 15"/>
          <p:cNvCxnSpPr>
            <a:cxnSpLocks/>
          </p:cNvCxnSpPr>
          <p:nvPr/>
        </p:nvCxnSpPr>
        <p:spPr>
          <a:xfrm>
            <a:off x="8513219" y="5219189"/>
            <a:ext cx="7164" cy="237928"/>
          </a:xfrm>
          <a:prstGeom prst="straightConnector1">
            <a:avLst/>
          </a:prstGeom>
          <a:ln w="2540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18" name="TextBox 17"/>
          <p:cNvSpPr txBox="1"/>
          <p:nvPr/>
        </p:nvSpPr>
        <p:spPr>
          <a:xfrm>
            <a:off x="8486215" y="4988585"/>
            <a:ext cx="1208581" cy="338554"/>
          </a:xfrm>
          <a:prstGeom prst="rect">
            <a:avLst/>
          </a:prstGeom>
          <a:noFill/>
        </p:spPr>
        <p:txBody>
          <a:bodyPr wrap="square" rtlCol="0">
            <a:spAutoFit/>
          </a:bodyPr>
          <a:lstStyle/>
          <a:p>
            <a:r>
              <a:rPr lang="zh-CN" altLang="en-US" sz="1600" dirty="0">
                <a:solidFill>
                  <a:srgbClr val="C00000"/>
                </a:solidFill>
                <a:latin typeface="Times New Roman" panose="02020603050405020304" pitchFamily="18" charset="0"/>
                <a:cs typeface="Times New Roman" panose="02020603050405020304" pitchFamily="18" charset="0"/>
              </a:rPr>
              <a:t>错误解释</a:t>
            </a:r>
          </a:p>
        </p:txBody>
      </p:sp>
    </p:spTree>
    <p:extLst>
      <p:ext uri="{BB962C8B-B14F-4D97-AF65-F5344CB8AC3E}">
        <p14:creationId xmlns:p14="http://schemas.microsoft.com/office/powerpoint/2010/main" val="229154187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9" name="矩形 8"/>
          <p:cNvSpPr/>
          <p:nvPr/>
        </p:nvSpPr>
        <p:spPr>
          <a:xfrm>
            <a:off x="1997576" y="977482"/>
            <a:ext cx="7914848" cy="3387621"/>
          </a:xfrm>
          <a:prstGeom prst="rect">
            <a:avLst/>
          </a:prstGeom>
          <a:solidFill>
            <a:schemeClr val="bg1">
              <a:lumMod val="85000"/>
            </a:schemeClr>
          </a:solidFill>
          <a:ln w="12700">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TextBox 3"/>
          <p:cNvSpPr txBox="1"/>
          <p:nvPr/>
        </p:nvSpPr>
        <p:spPr>
          <a:xfrm>
            <a:off x="1991544" y="980728"/>
            <a:ext cx="7920880" cy="4197559"/>
          </a:xfrm>
          <a:prstGeom prst="rect">
            <a:avLst/>
          </a:prstGeom>
          <a:noFill/>
          <a:ln>
            <a:solidFill>
              <a:schemeClr val="tx1"/>
            </a:solidFill>
          </a:ln>
        </p:spPr>
        <p:txBody>
          <a:bodyPr wrap="square" rtlCol="0">
            <a:spAutoFit/>
          </a:bodyPr>
          <a:lstStyle/>
          <a:p>
            <a:pPr indent="204788">
              <a:lnSpc>
                <a:spcPct val="150000"/>
              </a:lnSpc>
            </a:pPr>
            <a:r>
              <a:rPr lang="en-US" altLang="zh-CN" dirty="0">
                <a:solidFill>
                  <a:srgbClr val="0000FF"/>
                </a:solidFill>
                <a:latin typeface="Times New Roman" panose="02020603050405020304" pitchFamily="18" charset="0"/>
                <a:cs typeface="Times New Roman" panose="02020603050405020304" pitchFamily="18" charset="0"/>
              </a:rPr>
              <a:t>   &lt;!-- </a:t>
            </a:r>
            <a:r>
              <a:rPr lang="zh-CN" altLang="en-US" dirty="0">
                <a:solidFill>
                  <a:srgbClr val="0000FF"/>
                </a:solidFill>
                <a:latin typeface="Times New Roman" panose="02020603050405020304" pitchFamily="18" charset="0"/>
                <a:cs typeface="Times New Roman" panose="02020603050405020304" pitchFamily="18" charset="0"/>
              </a:rPr>
              <a:t>故障细节 </a:t>
            </a:r>
            <a:r>
              <a:rPr lang="en-US" altLang="zh-CN" dirty="0">
                <a:solidFill>
                  <a:srgbClr val="0000FF"/>
                </a:solidFill>
                <a:latin typeface="Times New Roman" panose="02020603050405020304" pitchFamily="18" charset="0"/>
                <a:cs typeface="Times New Roman" panose="02020603050405020304" pitchFamily="18" charset="0"/>
              </a:rPr>
              <a:t>--&gt;</a:t>
            </a:r>
          </a:p>
          <a:p>
            <a:pPr indent="204788">
              <a:lnSpc>
                <a:spcPct val="150000"/>
              </a:lnSpc>
            </a:pPr>
            <a:r>
              <a:rPr lang="en-US" altLang="zh-CN" dirty="0">
                <a:solidFill>
                  <a:srgbClr val="0000FF"/>
                </a:solidFill>
                <a:latin typeface="Times New Roman" panose="02020603050405020304" pitchFamily="18" charset="0"/>
                <a:cs typeface="Times New Roman" panose="02020603050405020304" pitchFamily="18" charset="0"/>
              </a:rPr>
              <a:t>      &lt;</a:t>
            </a:r>
            <a:r>
              <a:rPr lang="en-US" altLang="zh-CN" dirty="0" err="1">
                <a:solidFill>
                  <a:srgbClr val="0000FF"/>
                </a:solidFill>
                <a:latin typeface="Times New Roman" panose="02020603050405020304" pitchFamily="18" charset="0"/>
                <a:cs typeface="Times New Roman" panose="02020603050405020304" pitchFamily="18" charset="0"/>
              </a:rPr>
              <a:t>soapEnv:Detail</a:t>
            </a:r>
            <a:r>
              <a:rPr lang="en-US" altLang="zh-CN" dirty="0">
                <a:solidFill>
                  <a:srgbClr val="0000FF"/>
                </a:solidFill>
                <a:latin typeface="Times New Roman" panose="02020603050405020304" pitchFamily="18" charset="0"/>
                <a:cs typeface="Times New Roman" panose="02020603050405020304" pitchFamily="18" charset="0"/>
              </a:rPr>
              <a:t>&gt;</a:t>
            </a:r>
          </a:p>
          <a:p>
            <a:pPr indent="204788">
              <a:lnSpc>
                <a:spcPct val="150000"/>
              </a:lnSpc>
            </a:pPr>
            <a:r>
              <a:rPr lang="en-US" altLang="zh-CN" dirty="0">
                <a:solidFill>
                  <a:srgbClr val="0000FF"/>
                </a:solidFill>
                <a:latin typeface="Times New Roman" panose="02020603050405020304" pitchFamily="18" charset="0"/>
                <a:cs typeface="Times New Roman" panose="02020603050405020304" pitchFamily="18" charset="0"/>
              </a:rPr>
              <a:t>          &lt;e: </a:t>
            </a:r>
            <a:r>
              <a:rPr lang="en-US" altLang="zh-CN" dirty="0" err="1">
                <a:solidFill>
                  <a:srgbClr val="0000FF"/>
                </a:solidFill>
                <a:latin typeface="Times New Roman" panose="02020603050405020304" pitchFamily="18" charset="0"/>
                <a:cs typeface="Times New Roman" panose="02020603050405020304" pitchFamily="18" charset="0"/>
              </a:rPr>
              <a:t>myFaultDetails</a:t>
            </a:r>
            <a:r>
              <a:rPr lang="en-US" altLang="zh-CN" dirty="0">
                <a:solidFill>
                  <a:srgbClr val="0000FF"/>
                </a:solidFill>
                <a:latin typeface="Times New Roman" panose="02020603050405020304" pitchFamily="18" charset="0"/>
                <a:cs typeface="Times New Roman" panose="02020603050405020304" pitchFamily="18" charset="0"/>
              </a:rPr>
              <a:t> </a:t>
            </a:r>
            <a:r>
              <a:rPr lang="en-US" altLang="zh-CN" dirty="0" err="1">
                <a:solidFill>
                  <a:srgbClr val="0000FF"/>
                </a:solidFill>
                <a:latin typeface="Times New Roman" panose="02020603050405020304" pitchFamily="18" charset="0"/>
                <a:cs typeface="Times New Roman" panose="02020603050405020304" pitchFamily="18" charset="0"/>
              </a:rPr>
              <a:t>xmlns:e</a:t>
            </a:r>
            <a:r>
              <a:rPr lang="en-US" altLang="zh-CN" dirty="0">
                <a:solidFill>
                  <a:srgbClr val="0000FF"/>
                </a:solidFill>
                <a:latin typeface="Times New Roman" panose="02020603050405020304" pitchFamily="18" charset="0"/>
                <a:cs typeface="Times New Roman" panose="02020603050405020304" pitchFamily="18" charset="0"/>
              </a:rPr>
              <a:t>=“http://travelcompany.example.org/faults”&gt;</a:t>
            </a:r>
          </a:p>
          <a:p>
            <a:pPr indent="204788">
              <a:lnSpc>
                <a:spcPct val="150000"/>
              </a:lnSpc>
            </a:pPr>
            <a:r>
              <a:rPr lang="en-US" altLang="zh-CN" dirty="0">
                <a:solidFill>
                  <a:srgbClr val="0000FF"/>
                </a:solidFill>
                <a:latin typeface="Times New Roman" panose="02020603050405020304" pitchFamily="18" charset="0"/>
                <a:cs typeface="Times New Roman" panose="02020603050405020304" pitchFamily="18" charset="0"/>
              </a:rPr>
              <a:t>            &lt;</a:t>
            </a:r>
            <a:r>
              <a:rPr lang="en-US" altLang="zh-CN" dirty="0" err="1">
                <a:solidFill>
                  <a:srgbClr val="0000FF"/>
                </a:solidFill>
                <a:latin typeface="Times New Roman" panose="02020603050405020304" pitchFamily="18" charset="0"/>
                <a:cs typeface="Times New Roman" panose="02020603050405020304" pitchFamily="18" charset="0"/>
              </a:rPr>
              <a:t>e:message</a:t>
            </a:r>
            <a:r>
              <a:rPr lang="en-US" altLang="zh-CN" dirty="0">
                <a:solidFill>
                  <a:srgbClr val="0000FF"/>
                </a:solidFill>
                <a:latin typeface="Times New Roman" panose="02020603050405020304" pitchFamily="18" charset="0"/>
                <a:cs typeface="Times New Roman" panose="02020603050405020304" pitchFamily="18" charset="0"/>
              </a:rPr>
              <a:t>&gt;  Name does not match card number &lt;/</a:t>
            </a:r>
            <a:r>
              <a:rPr lang="en-US" altLang="zh-CN" dirty="0" err="1">
                <a:solidFill>
                  <a:srgbClr val="0000FF"/>
                </a:solidFill>
                <a:latin typeface="Times New Roman" panose="02020603050405020304" pitchFamily="18" charset="0"/>
                <a:cs typeface="Times New Roman" panose="02020603050405020304" pitchFamily="18" charset="0"/>
              </a:rPr>
              <a:t>e:message</a:t>
            </a:r>
            <a:r>
              <a:rPr lang="en-US" altLang="zh-CN" dirty="0">
                <a:solidFill>
                  <a:srgbClr val="0000FF"/>
                </a:solidFill>
                <a:latin typeface="Times New Roman" panose="02020603050405020304" pitchFamily="18" charset="0"/>
                <a:cs typeface="Times New Roman" panose="02020603050405020304" pitchFamily="18" charset="0"/>
              </a:rPr>
              <a:t>&gt;</a:t>
            </a:r>
          </a:p>
          <a:p>
            <a:pPr indent="204788">
              <a:lnSpc>
                <a:spcPct val="150000"/>
              </a:lnSpc>
            </a:pPr>
            <a:r>
              <a:rPr lang="en-US" altLang="zh-CN" dirty="0">
                <a:solidFill>
                  <a:srgbClr val="0000FF"/>
                </a:solidFill>
                <a:latin typeface="Times New Roman" panose="02020603050405020304" pitchFamily="18" charset="0"/>
                <a:cs typeface="Times New Roman" panose="02020603050405020304" pitchFamily="18" charset="0"/>
              </a:rPr>
              <a:t>            &lt;</a:t>
            </a:r>
            <a:r>
              <a:rPr lang="en-US" altLang="zh-CN" dirty="0" err="1">
                <a:solidFill>
                  <a:srgbClr val="0000FF"/>
                </a:solidFill>
                <a:latin typeface="Times New Roman" panose="02020603050405020304" pitchFamily="18" charset="0"/>
                <a:cs typeface="Times New Roman" panose="02020603050405020304" pitchFamily="18" charset="0"/>
              </a:rPr>
              <a:t>e:errorcode</a:t>
            </a:r>
            <a:r>
              <a:rPr lang="en-US" altLang="zh-CN" dirty="0">
                <a:solidFill>
                  <a:srgbClr val="0000FF"/>
                </a:solidFill>
                <a:latin typeface="Times New Roman" panose="02020603050405020304" pitchFamily="18" charset="0"/>
                <a:cs typeface="Times New Roman" panose="02020603050405020304" pitchFamily="18" charset="0"/>
              </a:rPr>
              <a:t>&gt;  999 &lt;/</a:t>
            </a:r>
            <a:r>
              <a:rPr lang="en-US" altLang="zh-CN" dirty="0" err="1">
                <a:solidFill>
                  <a:srgbClr val="0000FF"/>
                </a:solidFill>
                <a:latin typeface="Times New Roman" panose="02020603050405020304" pitchFamily="18" charset="0"/>
                <a:cs typeface="Times New Roman" panose="02020603050405020304" pitchFamily="18" charset="0"/>
              </a:rPr>
              <a:t>e:errorcode</a:t>
            </a:r>
            <a:r>
              <a:rPr lang="en-US" altLang="zh-CN" dirty="0">
                <a:solidFill>
                  <a:srgbClr val="0000FF"/>
                </a:solidFill>
                <a:latin typeface="Times New Roman" panose="02020603050405020304" pitchFamily="18" charset="0"/>
                <a:cs typeface="Times New Roman" panose="02020603050405020304" pitchFamily="18" charset="0"/>
              </a:rPr>
              <a:t>&gt;</a:t>
            </a:r>
          </a:p>
          <a:p>
            <a:pPr indent="204788">
              <a:lnSpc>
                <a:spcPct val="150000"/>
              </a:lnSpc>
            </a:pPr>
            <a:r>
              <a:rPr lang="en-US" altLang="zh-CN" dirty="0">
                <a:solidFill>
                  <a:srgbClr val="0000FF"/>
                </a:solidFill>
                <a:latin typeface="Times New Roman" panose="02020603050405020304" pitchFamily="18" charset="0"/>
                <a:cs typeface="Times New Roman" panose="02020603050405020304" pitchFamily="18" charset="0"/>
              </a:rPr>
              <a:t>         &lt;/e: </a:t>
            </a:r>
            <a:r>
              <a:rPr lang="en-US" altLang="zh-CN" dirty="0" err="1">
                <a:solidFill>
                  <a:srgbClr val="0000FF"/>
                </a:solidFill>
                <a:latin typeface="Times New Roman" panose="02020603050405020304" pitchFamily="18" charset="0"/>
                <a:cs typeface="Times New Roman" panose="02020603050405020304" pitchFamily="18" charset="0"/>
              </a:rPr>
              <a:t>myFaultDetails</a:t>
            </a:r>
            <a:r>
              <a:rPr lang="en-US" altLang="zh-CN" dirty="0">
                <a:solidFill>
                  <a:srgbClr val="0000FF"/>
                </a:solidFill>
                <a:latin typeface="Times New Roman" panose="02020603050405020304" pitchFamily="18" charset="0"/>
                <a:cs typeface="Times New Roman" panose="02020603050405020304" pitchFamily="18" charset="0"/>
              </a:rPr>
              <a:t>&gt;</a:t>
            </a:r>
          </a:p>
          <a:p>
            <a:pPr indent="204788">
              <a:lnSpc>
                <a:spcPct val="150000"/>
              </a:lnSpc>
            </a:pPr>
            <a:r>
              <a:rPr lang="en-US" altLang="zh-CN" dirty="0">
                <a:solidFill>
                  <a:srgbClr val="0000FF"/>
                </a:solidFill>
                <a:latin typeface="Times New Roman" panose="02020603050405020304" pitchFamily="18" charset="0"/>
                <a:cs typeface="Times New Roman" panose="02020603050405020304" pitchFamily="18" charset="0"/>
              </a:rPr>
              <a:t>      &lt;/</a:t>
            </a:r>
            <a:r>
              <a:rPr lang="en-US" altLang="zh-CN" dirty="0" err="1">
                <a:solidFill>
                  <a:srgbClr val="0000FF"/>
                </a:solidFill>
                <a:latin typeface="Times New Roman" panose="02020603050405020304" pitchFamily="18" charset="0"/>
                <a:cs typeface="Times New Roman" panose="02020603050405020304" pitchFamily="18" charset="0"/>
              </a:rPr>
              <a:t>soapEnv:Detail</a:t>
            </a:r>
            <a:r>
              <a:rPr lang="en-US" altLang="zh-CN" dirty="0">
                <a:solidFill>
                  <a:srgbClr val="0000FF"/>
                </a:solidFill>
                <a:latin typeface="Times New Roman" panose="02020603050405020304" pitchFamily="18" charset="0"/>
                <a:cs typeface="Times New Roman" panose="02020603050405020304" pitchFamily="18" charset="0"/>
              </a:rPr>
              <a:t>&gt;</a:t>
            </a:r>
          </a:p>
          <a:p>
            <a:pPr indent="204788">
              <a:lnSpc>
                <a:spcPct val="150000"/>
              </a:lnSpc>
            </a:pPr>
            <a:r>
              <a:rPr lang="en-US" altLang="zh-CN" dirty="0">
                <a:solidFill>
                  <a:srgbClr val="0000FF"/>
                </a:solidFill>
                <a:latin typeface="Times New Roman" panose="02020603050405020304" pitchFamily="18" charset="0"/>
                <a:cs typeface="Times New Roman" panose="02020603050405020304" pitchFamily="18" charset="0"/>
              </a:rPr>
              <a:t>&lt;/</a:t>
            </a:r>
            <a:r>
              <a:rPr lang="en-US" altLang="zh-CN" dirty="0" err="1">
                <a:solidFill>
                  <a:srgbClr val="0000FF"/>
                </a:solidFill>
                <a:latin typeface="Times New Roman" panose="02020603050405020304" pitchFamily="18" charset="0"/>
                <a:cs typeface="Times New Roman" panose="02020603050405020304" pitchFamily="18" charset="0"/>
              </a:rPr>
              <a:t>soapEnv:Fault</a:t>
            </a:r>
            <a:r>
              <a:rPr lang="en-US" altLang="zh-CN" dirty="0">
                <a:solidFill>
                  <a:srgbClr val="0000FF"/>
                </a:solidFill>
                <a:latin typeface="Times New Roman" panose="02020603050405020304" pitchFamily="18" charset="0"/>
                <a:cs typeface="Times New Roman" panose="02020603050405020304" pitchFamily="18" charset="0"/>
              </a:rPr>
              <a:t>&gt;</a:t>
            </a:r>
          </a:p>
          <a:p>
            <a:pPr indent="133350">
              <a:lnSpc>
                <a:spcPct val="150000"/>
              </a:lnSpc>
            </a:pPr>
            <a:r>
              <a:rPr lang="en-US" altLang="zh-CN" dirty="0">
                <a:solidFill>
                  <a:srgbClr val="0000FF"/>
                </a:solidFill>
                <a:latin typeface="Times New Roman" panose="02020603050405020304" pitchFamily="18" charset="0"/>
                <a:cs typeface="Times New Roman" panose="02020603050405020304" pitchFamily="18" charset="0"/>
              </a:rPr>
              <a:t>&lt;/</a:t>
            </a:r>
            <a:r>
              <a:rPr lang="en-US" altLang="zh-CN" dirty="0" err="1">
                <a:solidFill>
                  <a:srgbClr val="0000FF"/>
                </a:solidFill>
                <a:latin typeface="Times New Roman" panose="02020603050405020304" pitchFamily="18" charset="0"/>
                <a:cs typeface="Times New Roman" panose="02020603050405020304" pitchFamily="18" charset="0"/>
              </a:rPr>
              <a:t>soapENV</a:t>
            </a:r>
            <a:r>
              <a:rPr lang="en-US" altLang="zh-CN" dirty="0">
                <a:solidFill>
                  <a:srgbClr val="0000FF"/>
                </a:solidFill>
                <a:latin typeface="Times New Roman" panose="02020603050405020304" pitchFamily="18" charset="0"/>
                <a:cs typeface="Times New Roman" panose="02020603050405020304" pitchFamily="18" charset="0"/>
              </a:rPr>
              <a:t>: Body&gt;</a:t>
            </a:r>
          </a:p>
          <a:p>
            <a:pPr>
              <a:lnSpc>
                <a:spcPct val="150000"/>
              </a:lnSpc>
            </a:pPr>
            <a:r>
              <a:rPr lang="en-US" altLang="zh-CN" dirty="0">
                <a:latin typeface="Times New Roman" panose="02020603050405020304" pitchFamily="18" charset="0"/>
                <a:cs typeface="Times New Roman" panose="02020603050405020304" pitchFamily="18" charset="0"/>
              </a:rPr>
              <a:t>&lt;/</a:t>
            </a:r>
            <a:r>
              <a:rPr lang="en-US" altLang="zh-CN" dirty="0" err="1">
                <a:latin typeface="Times New Roman" panose="02020603050405020304" pitchFamily="18" charset="0"/>
                <a:cs typeface="Times New Roman" panose="02020603050405020304" pitchFamily="18" charset="0"/>
              </a:rPr>
              <a:t>soapEnv</a:t>
            </a:r>
            <a:r>
              <a:rPr lang="en-US" altLang="zh-CN" dirty="0">
                <a:latin typeface="Times New Roman" panose="02020603050405020304" pitchFamily="18" charset="0"/>
                <a:cs typeface="Times New Roman" panose="02020603050405020304" pitchFamily="18" charset="0"/>
              </a:rPr>
              <a:t>: </a:t>
            </a:r>
            <a:r>
              <a:rPr lang="en-US" altLang="zh-CN" dirty="0">
                <a:solidFill>
                  <a:srgbClr val="FF0000"/>
                </a:solidFill>
                <a:latin typeface="Times New Roman" panose="02020603050405020304" pitchFamily="18" charset="0"/>
                <a:cs typeface="Times New Roman" panose="02020603050405020304" pitchFamily="18" charset="0"/>
              </a:rPr>
              <a:t>Envelope</a:t>
            </a:r>
            <a:r>
              <a:rPr lang="en-US" altLang="zh-CN" dirty="0">
                <a:latin typeface="Times New Roman" panose="02020603050405020304" pitchFamily="18" charset="0"/>
                <a:cs typeface="Times New Roman" panose="02020603050405020304" pitchFamily="18" charset="0"/>
              </a:rPr>
              <a:t>&gt;</a:t>
            </a:r>
            <a:endParaRPr lang="zh-CN" altLang="en-US" dirty="0">
              <a:latin typeface="Times New Roman" panose="02020603050405020304" pitchFamily="18" charset="0"/>
              <a:cs typeface="Times New Roman" panose="02020603050405020304" pitchFamily="18" charset="0"/>
            </a:endParaRPr>
          </a:p>
        </p:txBody>
      </p:sp>
      <p:sp>
        <p:nvSpPr>
          <p:cNvPr id="5" name="矩形 4"/>
          <p:cNvSpPr/>
          <p:nvPr/>
        </p:nvSpPr>
        <p:spPr>
          <a:xfrm>
            <a:off x="4177855" y="2332835"/>
            <a:ext cx="3358305" cy="376085"/>
          </a:xfrm>
          <a:prstGeom prst="rect">
            <a:avLst/>
          </a:prstGeom>
          <a:noFill/>
          <a:ln>
            <a:solidFill>
              <a:srgbClr val="C0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箭头连接符 5"/>
          <p:cNvCxnSpPr>
            <a:cxnSpLocks/>
          </p:cNvCxnSpPr>
          <p:nvPr/>
        </p:nvCxnSpPr>
        <p:spPr>
          <a:xfrm flipV="1">
            <a:off x="6456040" y="2708920"/>
            <a:ext cx="0" cy="547332"/>
          </a:xfrm>
          <a:prstGeom prst="straightConnector1">
            <a:avLst/>
          </a:prstGeom>
          <a:ln w="2540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8" name="TextBox 7"/>
          <p:cNvSpPr txBox="1"/>
          <p:nvPr/>
        </p:nvSpPr>
        <p:spPr>
          <a:xfrm>
            <a:off x="4968392" y="3319381"/>
            <a:ext cx="4680515" cy="870751"/>
          </a:xfrm>
          <a:prstGeom prst="rect">
            <a:avLst/>
          </a:prstGeom>
          <a:noFill/>
        </p:spPr>
        <p:txBody>
          <a:bodyPr wrap="square" rtlCol="0">
            <a:spAutoFit/>
          </a:bodyPr>
          <a:lstStyle/>
          <a:p>
            <a:pPr>
              <a:lnSpc>
                <a:spcPct val="150000"/>
              </a:lnSpc>
            </a:pPr>
            <a:r>
              <a:rPr lang="en-US" altLang="zh-CN" dirty="0">
                <a:solidFill>
                  <a:srgbClr val="C00000"/>
                </a:solidFill>
                <a:latin typeface="Times New Roman" panose="02020603050405020304" pitchFamily="18" charset="0"/>
                <a:cs typeface="Times New Roman" panose="02020603050405020304" pitchFamily="18" charset="0"/>
              </a:rPr>
              <a:t>Detail</a:t>
            </a:r>
            <a:r>
              <a:rPr lang="zh-CN" altLang="en-US" dirty="0">
                <a:solidFill>
                  <a:srgbClr val="C00000"/>
                </a:solidFill>
                <a:latin typeface="Times New Roman" panose="02020603050405020304" pitchFamily="18" charset="0"/>
                <a:cs typeface="Times New Roman" panose="02020603050405020304" pitchFamily="18" charset="0"/>
              </a:rPr>
              <a:t>元素提供了和具体应用相关的错误信息，表示名字和卡号不匹配，并给出了错误代码</a:t>
            </a:r>
          </a:p>
        </p:txBody>
      </p:sp>
      <p:cxnSp>
        <p:nvCxnSpPr>
          <p:cNvPr id="14" name="直接箭头连接符 13"/>
          <p:cNvCxnSpPr>
            <a:cxnSpLocks/>
          </p:cNvCxnSpPr>
          <p:nvPr/>
        </p:nvCxnSpPr>
        <p:spPr>
          <a:xfrm flipH="1" flipV="1">
            <a:off x="4704880" y="2992376"/>
            <a:ext cx="527024" cy="377693"/>
          </a:xfrm>
          <a:prstGeom prst="straightConnector1">
            <a:avLst/>
          </a:prstGeom>
          <a:ln w="25400">
            <a:solidFill>
              <a:srgbClr val="C00000"/>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94846606"/>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4.2.5 SOAP</a:t>
            </a:r>
            <a:r>
              <a:rPr lang="zh-CN" altLang="en-US" dirty="0"/>
              <a:t>消息的编码</a:t>
            </a:r>
          </a:p>
        </p:txBody>
      </p:sp>
      <p:sp>
        <p:nvSpPr>
          <p:cNvPr id="3" name="内容占位符 2"/>
          <p:cNvSpPr>
            <a:spLocks noGrp="1"/>
          </p:cNvSpPr>
          <p:nvPr>
            <p:ph idx="1"/>
          </p:nvPr>
        </p:nvSpPr>
        <p:spPr/>
        <p:txBody>
          <a:bodyPr>
            <a:normAutofit lnSpcReduction="10000"/>
          </a:bodyPr>
          <a:lstStyle/>
          <a:p>
            <a:r>
              <a:rPr lang="en-US" altLang="zh-CN" dirty="0" err="1">
                <a:solidFill>
                  <a:srgbClr val="0000FF"/>
                </a:solidFill>
              </a:rPr>
              <a:t>encodingStyle</a:t>
            </a:r>
            <a:r>
              <a:rPr lang="zh-CN" altLang="en-US" dirty="0">
                <a:solidFill>
                  <a:srgbClr val="0000FF"/>
                </a:solidFill>
              </a:rPr>
              <a:t>属性</a:t>
            </a:r>
            <a:r>
              <a:rPr lang="zh-CN" altLang="en-US" dirty="0"/>
              <a:t>指明了</a:t>
            </a:r>
            <a:r>
              <a:rPr lang="en-US" altLang="zh-CN" dirty="0"/>
              <a:t>SOAP</a:t>
            </a:r>
            <a:r>
              <a:rPr lang="zh-CN" altLang="en-US" dirty="0"/>
              <a:t>消息的编码风格，它既可以在</a:t>
            </a:r>
            <a:r>
              <a:rPr lang="en-US" altLang="zh-CN" dirty="0"/>
              <a:t>SOAP</a:t>
            </a:r>
            <a:r>
              <a:rPr lang="zh-CN" altLang="en-US" dirty="0"/>
              <a:t>信封中也可以在</a:t>
            </a:r>
            <a:r>
              <a:rPr lang="en-US" altLang="zh-CN" dirty="0"/>
              <a:t>SOAP</a:t>
            </a:r>
            <a:r>
              <a:rPr lang="zh-CN" altLang="en-US" dirty="0"/>
              <a:t>消息体的元素中设定。</a:t>
            </a:r>
            <a:endParaRPr lang="en-US" altLang="zh-CN" dirty="0"/>
          </a:p>
          <a:p>
            <a:pPr lvl="1"/>
            <a:r>
              <a:rPr lang="zh-CN" altLang="en-US" dirty="0"/>
              <a:t>信封中设定的编码风格作用于整个</a:t>
            </a:r>
            <a:r>
              <a:rPr lang="en-US" altLang="zh-CN" dirty="0"/>
              <a:t>SOAP</a:t>
            </a:r>
            <a:r>
              <a:rPr lang="zh-CN" altLang="en-US" dirty="0"/>
              <a:t>消息体；</a:t>
            </a:r>
            <a:endParaRPr lang="en-US" altLang="zh-CN" dirty="0"/>
          </a:p>
          <a:p>
            <a:pPr lvl="1"/>
            <a:r>
              <a:rPr lang="en-US" altLang="zh-CN" dirty="0"/>
              <a:t>SOAP</a:t>
            </a:r>
            <a:r>
              <a:rPr lang="zh-CN" altLang="en-US" dirty="0"/>
              <a:t>消息体中设定的则仅作用于自身的范围。</a:t>
            </a:r>
            <a:endParaRPr lang="en-US" altLang="zh-CN" dirty="0"/>
          </a:p>
          <a:p>
            <a:r>
              <a:rPr lang="zh-CN" altLang="en-US" dirty="0"/>
              <a:t>设定</a:t>
            </a:r>
            <a:r>
              <a:rPr lang="en-US" altLang="zh-CN" dirty="0"/>
              <a:t>SOAP</a:t>
            </a:r>
            <a:r>
              <a:rPr lang="zh-CN" altLang="en-US" dirty="0"/>
              <a:t>编码风格的消息必须遵从</a:t>
            </a:r>
            <a:r>
              <a:rPr lang="en-US" altLang="zh-CN" dirty="0"/>
              <a:t>SOAP</a:t>
            </a:r>
            <a:r>
              <a:rPr lang="zh-CN" altLang="en-US" dirty="0"/>
              <a:t>编码规范</a:t>
            </a:r>
            <a:endParaRPr lang="en-US" altLang="zh-CN" dirty="0"/>
          </a:p>
          <a:p>
            <a:pPr lvl="1"/>
            <a:r>
              <a:rPr lang="en-US" altLang="zh-CN" dirty="0"/>
              <a:t>SOAP1.1</a:t>
            </a:r>
            <a:r>
              <a:rPr lang="zh-CN" altLang="en-US" dirty="0"/>
              <a:t>第五部分定义了</a:t>
            </a:r>
            <a:r>
              <a:rPr lang="en-US" altLang="zh-CN" dirty="0"/>
              <a:t>SOAP</a:t>
            </a:r>
            <a:r>
              <a:rPr lang="zh-CN" altLang="en-US" dirty="0"/>
              <a:t>编码规范</a:t>
            </a:r>
            <a:endParaRPr lang="en-US" altLang="zh-CN" dirty="0"/>
          </a:p>
          <a:p>
            <a:pPr lvl="1"/>
            <a:r>
              <a:rPr lang="en-US" altLang="zh-CN" dirty="0"/>
              <a:t>SOAP1.2</a:t>
            </a:r>
            <a:r>
              <a:rPr lang="zh-CN" altLang="en-US" dirty="0"/>
              <a:t>编码规范不再是</a:t>
            </a:r>
            <a:r>
              <a:rPr lang="en-US" altLang="zh-CN" dirty="0"/>
              <a:t>SOAP</a:t>
            </a:r>
            <a:r>
              <a:rPr lang="zh-CN" altLang="en-US" dirty="0"/>
              <a:t>规范的一部分，而是单独成为一个可选规范。其</a:t>
            </a:r>
            <a:r>
              <a:rPr lang="en-US" altLang="zh-CN" dirty="0"/>
              <a:t>URI</a:t>
            </a:r>
            <a:r>
              <a:rPr lang="zh-CN" altLang="en-US" dirty="0"/>
              <a:t>为</a:t>
            </a:r>
            <a:r>
              <a:rPr lang="en-US" altLang="zh-CN" dirty="0">
                <a:hlinkClick r:id="rId2"/>
              </a:rPr>
              <a:t>http://www.w3.org/2003/05/soap-encoding.</a:t>
            </a:r>
            <a:r>
              <a:rPr lang="zh-CN" altLang="en-US" dirty="0"/>
              <a:t>如果</a:t>
            </a:r>
            <a:r>
              <a:rPr lang="en-US" altLang="zh-CN" dirty="0" err="1"/>
              <a:t>encodingStyle</a:t>
            </a:r>
            <a:r>
              <a:rPr lang="zh-CN" altLang="en-US" dirty="0"/>
              <a:t>属性被赋予该</a:t>
            </a:r>
            <a:r>
              <a:rPr lang="en-US" altLang="zh-CN" dirty="0"/>
              <a:t>URI</a:t>
            </a:r>
            <a:r>
              <a:rPr lang="zh-CN" altLang="en-US" dirty="0"/>
              <a:t>，则表明使用的是</a:t>
            </a:r>
            <a:r>
              <a:rPr lang="en-US" altLang="zh-CN" dirty="0"/>
              <a:t>SOAP</a:t>
            </a:r>
            <a:r>
              <a:rPr lang="zh-CN" altLang="en-US" dirty="0"/>
              <a:t>编码风格。</a:t>
            </a:r>
          </a:p>
        </p:txBody>
      </p:sp>
    </p:spTree>
    <p:extLst>
      <p:ext uri="{BB962C8B-B14F-4D97-AF65-F5344CB8AC3E}">
        <p14:creationId xmlns:p14="http://schemas.microsoft.com/office/powerpoint/2010/main" val="88892062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EE931A3-AA84-4EB2-BD13-B6AEFD2A816B}"/>
              </a:ext>
            </a:extLst>
          </p:cNvPr>
          <p:cNvSpPr>
            <a:spLocks noGrp="1"/>
          </p:cNvSpPr>
          <p:nvPr>
            <p:ph type="title"/>
          </p:nvPr>
        </p:nvSpPr>
        <p:spPr/>
        <p:txBody>
          <a:bodyPr/>
          <a:lstStyle/>
          <a:p>
            <a:endParaRPr lang="zh-CN" altLang="en-US"/>
          </a:p>
        </p:txBody>
      </p:sp>
      <p:pic>
        <p:nvPicPr>
          <p:cNvPr id="4" name="Picture 2">
            <a:extLst>
              <a:ext uri="{FF2B5EF4-FFF2-40B4-BE49-F238E27FC236}">
                <a16:creationId xmlns:a16="http://schemas.microsoft.com/office/drawing/2014/main" id="{7618FE98-CF54-47D1-ACE2-DE2F644E3587}"/>
              </a:ext>
            </a:extLst>
          </p:cNvPr>
          <p:cNvPicPr>
            <a:picLocks noGrp="1" noChangeAspect="1" noChangeArrowheads="1"/>
          </p:cNvPicPr>
          <p:nvPr>
            <p:ph idx="1"/>
          </p:nvPr>
        </p:nvPicPr>
        <p:blipFill>
          <a:blip r:embed="rId2" cstate="print">
            <a:extLst>
              <a:ext uri="{28A0092B-C50C-407E-A947-70E740481C1C}">
                <a14:useLocalDpi xmlns:a14="http://schemas.microsoft.com/office/drawing/2010/main" val="0"/>
              </a:ext>
            </a:extLst>
          </a:blip>
          <a:srcRect/>
          <a:stretch>
            <a:fillRect/>
          </a:stretch>
        </p:blipFill>
        <p:spPr bwMode="auto">
          <a:xfrm>
            <a:off x="2567608" y="697288"/>
            <a:ext cx="6033852" cy="48245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1">
            <a:extLst>
              <a:ext uri="{FF2B5EF4-FFF2-40B4-BE49-F238E27FC236}">
                <a16:creationId xmlns:a16="http://schemas.microsoft.com/office/drawing/2014/main" id="{EE439486-71CD-4617-9E45-FC746DE35EFB}"/>
              </a:ext>
            </a:extLst>
          </p:cNvPr>
          <p:cNvSpPr txBox="1"/>
          <p:nvPr/>
        </p:nvSpPr>
        <p:spPr>
          <a:xfrm>
            <a:off x="335360" y="5582284"/>
            <a:ext cx="11737304" cy="1156855"/>
          </a:xfrm>
          <a:prstGeom prst="rect">
            <a:avLst/>
          </a:prstGeom>
          <a:noFill/>
        </p:spPr>
        <p:txBody>
          <a:bodyPr wrap="square" rtlCol="0">
            <a:spAutoFit/>
          </a:bodyPr>
          <a:lstStyle/>
          <a:p>
            <a:pPr marL="257175" indent="-257175">
              <a:lnSpc>
                <a:spcPct val="150000"/>
              </a:lnSpc>
              <a:buFont typeface="Arial" panose="020B0604020202020204" pitchFamily="34" charset="0"/>
              <a:buChar char="•"/>
            </a:pPr>
            <a:r>
              <a:rPr lang="zh-CN" altLang="en-US" sz="1600" dirty="0">
                <a:solidFill>
                  <a:srgbClr val="0000FF"/>
                </a:solidFill>
                <a:latin typeface="微软雅黑" panose="020B0503020204020204" pitchFamily="34" charset="-122"/>
                <a:ea typeface="微软雅黑" panose="020B0503020204020204" pitchFamily="34" charset="-122"/>
              </a:rPr>
              <a:t>在</a:t>
            </a:r>
            <a:r>
              <a:rPr lang="en-US" altLang="zh-CN" sz="1600" dirty="0">
                <a:solidFill>
                  <a:srgbClr val="0000FF"/>
                </a:solidFill>
                <a:latin typeface="微软雅黑" panose="020B0503020204020204" pitchFamily="34" charset="-122"/>
                <a:ea typeface="微软雅黑" panose="020B0503020204020204" pitchFamily="34" charset="-122"/>
              </a:rPr>
              <a:t>SOAP</a:t>
            </a:r>
            <a:r>
              <a:rPr lang="zh-CN" altLang="en-US" sz="1600" dirty="0">
                <a:solidFill>
                  <a:srgbClr val="0000FF"/>
                </a:solidFill>
                <a:latin typeface="微软雅黑" panose="020B0503020204020204" pitchFamily="34" charset="-122"/>
                <a:ea typeface="微软雅黑" panose="020B0503020204020204" pitchFamily="34" charset="-122"/>
              </a:rPr>
              <a:t>模式的约束下，应用</a:t>
            </a:r>
            <a:r>
              <a:rPr lang="zh-CN" altLang="en-US" sz="1600">
                <a:solidFill>
                  <a:srgbClr val="0000FF"/>
                </a:solidFill>
                <a:latin typeface="微软雅黑" panose="020B0503020204020204" pitchFamily="34" charset="-122"/>
                <a:ea typeface="微软雅黑" panose="020B0503020204020204" pitchFamily="34" charset="-122"/>
              </a:rPr>
              <a:t>级对象</a:t>
            </a:r>
            <a:r>
              <a:rPr lang="en-US" altLang="zh-CN" sz="1600">
                <a:solidFill>
                  <a:srgbClr val="0000FF"/>
                </a:solidFill>
                <a:latin typeface="微软雅黑" panose="020B0503020204020204" pitchFamily="34" charset="-122"/>
                <a:ea typeface="微软雅黑" panose="020B0503020204020204" pitchFamily="34" charset="-122"/>
              </a:rPr>
              <a:t>(</a:t>
            </a:r>
            <a:r>
              <a:rPr lang="zh-CN" altLang="en-US" sz="1600">
                <a:solidFill>
                  <a:srgbClr val="0000FF"/>
                </a:solidFill>
                <a:latin typeface="微软雅黑" panose="020B0503020204020204" pitchFamily="34" charset="-122"/>
                <a:ea typeface="微软雅黑" panose="020B0503020204020204" pitchFamily="34" charset="-122"/>
              </a:rPr>
              <a:t>如</a:t>
            </a:r>
            <a:r>
              <a:rPr lang="en-US" altLang="zh-CN" sz="1600" dirty="0">
                <a:solidFill>
                  <a:srgbClr val="0000FF"/>
                </a:solidFill>
                <a:latin typeface="微软雅黑" panose="020B0503020204020204" pitchFamily="34" charset="-122"/>
                <a:ea typeface="微软雅黑" panose="020B0503020204020204" pitchFamily="34" charset="-122"/>
              </a:rPr>
              <a:t>Java</a:t>
            </a:r>
            <a:r>
              <a:rPr lang="zh-CN" altLang="en-US" sz="1600" dirty="0">
                <a:solidFill>
                  <a:srgbClr val="0000FF"/>
                </a:solidFill>
                <a:latin typeface="微软雅黑" panose="020B0503020204020204" pitchFamily="34" charset="-122"/>
                <a:ea typeface="微软雅黑" panose="020B0503020204020204" pitchFamily="34" charset="-122"/>
              </a:rPr>
              <a:t>对象或</a:t>
            </a:r>
            <a:r>
              <a:rPr lang="en-US" altLang="zh-CN" sz="1600" dirty="0">
                <a:solidFill>
                  <a:srgbClr val="0000FF"/>
                </a:solidFill>
                <a:latin typeface="微软雅黑" panose="020B0503020204020204" pitchFamily="34" charset="-122"/>
                <a:ea typeface="微软雅黑" panose="020B0503020204020204" pitchFamily="34" charset="-122"/>
              </a:rPr>
              <a:t>C</a:t>
            </a:r>
            <a:r>
              <a:rPr lang="en-US" altLang="zh-CN" sz="1600">
                <a:solidFill>
                  <a:srgbClr val="0000FF"/>
                </a:solidFill>
                <a:latin typeface="微软雅黑" panose="020B0503020204020204" pitchFamily="34" charset="-122"/>
                <a:ea typeface="微软雅黑" panose="020B0503020204020204" pitchFamily="34" charset="-122"/>
              </a:rPr>
              <a:t>#</a:t>
            </a:r>
            <a:r>
              <a:rPr lang="zh-CN" altLang="en-US" sz="1600">
                <a:solidFill>
                  <a:srgbClr val="0000FF"/>
                </a:solidFill>
                <a:latin typeface="微软雅黑" panose="020B0503020204020204" pitchFamily="34" charset="-122"/>
                <a:ea typeface="微软雅黑" panose="020B0503020204020204" pitchFamily="34" charset="-122"/>
              </a:rPr>
              <a:t>对象</a:t>
            </a:r>
            <a:r>
              <a:rPr lang="en-US" altLang="zh-CN" sz="1600">
                <a:solidFill>
                  <a:srgbClr val="0000FF"/>
                </a:solidFill>
                <a:latin typeface="微软雅黑" panose="020B0503020204020204" pitchFamily="34" charset="-122"/>
                <a:ea typeface="微软雅黑" panose="020B0503020204020204" pitchFamily="34" charset="-122"/>
              </a:rPr>
              <a:t>)</a:t>
            </a:r>
            <a:r>
              <a:rPr lang="zh-CN" altLang="en-US" sz="1600">
                <a:solidFill>
                  <a:srgbClr val="0000FF"/>
                </a:solidFill>
                <a:latin typeface="微软雅黑" panose="020B0503020204020204" pitchFamily="34" charset="-122"/>
                <a:ea typeface="微软雅黑" panose="020B0503020204020204" pitchFamily="34" charset="-122"/>
              </a:rPr>
              <a:t>基于</a:t>
            </a:r>
            <a:r>
              <a:rPr lang="en-US" altLang="zh-CN" sz="1600" dirty="0">
                <a:solidFill>
                  <a:srgbClr val="0000FF"/>
                </a:solidFill>
                <a:latin typeface="微软雅黑" panose="020B0503020204020204" pitchFamily="34" charset="-122"/>
                <a:ea typeface="微软雅黑" panose="020B0503020204020204" pitchFamily="34" charset="-122"/>
              </a:rPr>
              <a:t>SOAP</a:t>
            </a:r>
            <a:r>
              <a:rPr lang="zh-CN" altLang="en-US" sz="1600" dirty="0">
                <a:solidFill>
                  <a:srgbClr val="0000FF"/>
                </a:solidFill>
                <a:latin typeface="微软雅黑" panose="020B0503020204020204" pitchFamily="34" charset="-122"/>
                <a:ea typeface="微软雅黑" panose="020B0503020204020204" pitchFamily="34" charset="-122"/>
              </a:rPr>
              <a:t>数据模型规则被转换为</a:t>
            </a:r>
            <a:r>
              <a:rPr lang="en-US" altLang="zh-CN" sz="1600" dirty="0">
                <a:solidFill>
                  <a:srgbClr val="0000FF"/>
                </a:solidFill>
                <a:latin typeface="微软雅黑" panose="020B0503020204020204" pitchFamily="34" charset="-122"/>
                <a:ea typeface="微软雅黑" panose="020B0503020204020204" pitchFamily="34" charset="-122"/>
              </a:rPr>
              <a:t>SOAP</a:t>
            </a:r>
            <a:r>
              <a:rPr lang="zh-CN" altLang="en-US" sz="1600" dirty="0">
                <a:solidFill>
                  <a:srgbClr val="0000FF"/>
                </a:solidFill>
                <a:latin typeface="微软雅黑" panose="020B0503020204020204" pitchFamily="34" charset="-122"/>
                <a:ea typeface="微软雅黑" panose="020B0503020204020204" pitchFamily="34" charset="-122"/>
              </a:rPr>
              <a:t>编码的</a:t>
            </a:r>
            <a:r>
              <a:rPr lang="en-US" altLang="zh-CN" sz="1600" dirty="0">
                <a:solidFill>
                  <a:srgbClr val="0000FF"/>
                </a:solidFill>
                <a:latin typeface="微软雅黑" panose="020B0503020204020204" pitchFamily="34" charset="-122"/>
                <a:ea typeface="微软雅黑" panose="020B0503020204020204" pitchFamily="34" charset="-122"/>
              </a:rPr>
              <a:t>XML</a:t>
            </a:r>
            <a:r>
              <a:rPr lang="zh-CN" altLang="en-US" sz="1600" dirty="0">
                <a:solidFill>
                  <a:srgbClr val="0000FF"/>
                </a:solidFill>
                <a:latin typeface="微软雅黑" panose="020B0503020204020204" pitchFamily="34" charset="-122"/>
                <a:ea typeface="微软雅黑" panose="020B0503020204020204" pitchFamily="34" charset="-122"/>
              </a:rPr>
              <a:t>消息负载。</a:t>
            </a:r>
            <a:endParaRPr lang="en-US" altLang="zh-CN" sz="1600" dirty="0">
              <a:solidFill>
                <a:srgbClr val="0000FF"/>
              </a:solidFill>
              <a:latin typeface="微软雅黑" panose="020B0503020204020204" pitchFamily="34" charset="-122"/>
              <a:ea typeface="微软雅黑" panose="020B0503020204020204" pitchFamily="34" charset="-122"/>
            </a:endParaRPr>
          </a:p>
          <a:p>
            <a:pPr marL="257175" indent="-257175">
              <a:lnSpc>
                <a:spcPct val="150000"/>
              </a:lnSpc>
              <a:buFont typeface="Arial" panose="020B0604020202020204" pitchFamily="34" charset="0"/>
              <a:buChar char="•"/>
            </a:pPr>
            <a:r>
              <a:rPr lang="zh-CN" altLang="en-US" sz="1600" dirty="0">
                <a:solidFill>
                  <a:srgbClr val="0000FF"/>
                </a:solidFill>
                <a:latin typeface="微软雅黑" panose="020B0503020204020204" pitchFamily="34" charset="-122"/>
                <a:ea typeface="微软雅黑" panose="020B0503020204020204" pitchFamily="34" charset="-122"/>
              </a:rPr>
              <a:t>在发送者和接收者不另外约定消息内容的模式下，它们可以使用</a:t>
            </a:r>
            <a:r>
              <a:rPr lang="en-US" altLang="zh-CN" sz="1600" dirty="0">
                <a:solidFill>
                  <a:srgbClr val="0000FF"/>
                </a:solidFill>
                <a:latin typeface="微软雅黑" panose="020B0503020204020204" pitchFamily="34" charset="-122"/>
                <a:ea typeface="微软雅黑" panose="020B0503020204020204" pitchFamily="34" charset="-122"/>
              </a:rPr>
              <a:t>SOAP</a:t>
            </a:r>
            <a:r>
              <a:rPr lang="zh-CN" altLang="en-US" sz="1600" dirty="0">
                <a:solidFill>
                  <a:srgbClr val="0000FF"/>
                </a:solidFill>
                <a:latin typeface="微软雅黑" panose="020B0503020204020204" pitchFamily="34" charset="-122"/>
                <a:ea typeface="微软雅黑" panose="020B0503020204020204" pitchFamily="34" charset="-122"/>
              </a:rPr>
              <a:t>编码以实现从应用级对象到</a:t>
            </a:r>
            <a:r>
              <a:rPr lang="en-US" altLang="zh-CN" sz="1600" dirty="0">
                <a:solidFill>
                  <a:srgbClr val="0000FF"/>
                </a:solidFill>
                <a:latin typeface="微软雅黑" panose="020B0503020204020204" pitchFamily="34" charset="-122"/>
                <a:ea typeface="微软雅黑" panose="020B0503020204020204" pitchFamily="34" charset="-122"/>
              </a:rPr>
              <a:t>XML</a:t>
            </a:r>
            <a:r>
              <a:rPr lang="zh-CN" altLang="en-US" sz="1600" dirty="0">
                <a:solidFill>
                  <a:srgbClr val="0000FF"/>
                </a:solidFill>
                <a:latin typeface="微软雅黑" panose="020B0503020204020204" pitchFamily="34" charset="-122"/>
                <a:ea typeface="微软雅黑" panose="020B0503020204020204" pitchFamily="34" charset="-122"/>
              </a:rPr>
              <a:t>消息文档的自动处理，在转换过程中程序设计语言的类型被转换为</a:t>
            </a:r>
            <a:r>
              <a:rPr lang="en-US" altLang="zh-CN" sz="1600" dirty="0">
                <a:solidFill>
                  <a:srgbClr val="0000FF"/>
                </a:solidFill>
                <a:latin typeface="微软雅黑" panose="020B0503020204020204" pitchFamily="34" charset="-122"/>
                <a:ea typeface="微软雅黑" panose="020B0503020204020204" pitchFamily="34" charset="-122"/>
              </a:rPr>
              <a:t>XML Schema</a:t>
            </a:r>
            <a:r>
              <a:rPr lang="zh-CN" altLang="en-US" sz="1600" dirty="0">
                <a:solidFill>
                  <a:srgbClr val="0000FF"/>
                </a:solidFill>
                <a:latin typeface="微软雅黑" panose="020B0503020204020204" pitchFamily="34" charset="-122"/>
                <a:ea typeface="微软雅黑" panose="020B0503020204020204" pitchFamily="34" charset="-122"/>
              </a:rPr>
              <a:t>。</a:t>
            </a:r>
          </a:p>
        </p:txBody>
      </p:sp>
    </p:spTree>
    <p:extLst>
      <p:ext uri="{BB962C8B-B14F-4D97-AF65-F5344CB8AC3E}">
        <p14:creationId xmlns:p14="http://schemas.microsoft.com/office/powerpoint/2010/main" val="1513700636"/>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4488CD-4C4A-4E7C-B06C-D73ECDA664A7}"/>
              </a:ext>
            </a:extLst>
          </p:cNvPr>
          <p:cNvSpPr>
            <a:spLocks noGrp="1"/>
          </p:cNvSpPr>
          <p:nvPr>
            <p:ph type="title"/>
          </p:nvPr>
        </p:nvSpPr>
        <p:spPr/>
        <p:txBody>
          <a:bodyPr/>
          <a:lstStyle/>
          <a:p>
            <a:r>
              <a:rPr lang="en-US" altLang="zh-CN"/>
              <a:t>4.2.5.1 </a:t>
            </a:r>
            <a:r>
              <a:rPr lang="zh-CN" altLang="en-US"/>
              <a:t>简单类型的编码</a:t>
            </a:r>
          </a:p>
        </p:txBody>
      </p:sp>
      <p:sp>
        <p:nvSpPr>
          <p:cNvPr id="3" name="内容占位符 2">
            <a:extLst>
              <a:ext uri="{FF2B5EF4-FFF2-40B4-BE49-F238E27FC236}">
                <a16:creationId xmlns:a16="http://schemas.microsoft.com/office/drawing/2014/main" id="{CF0A275C-E4C4-491E-8C9B-ED73174FCF9B}"/>
              </a:ext>
            </a:extLst>
          </p:cNvPr>
          <p:cNvSpPr>
            <a:spLocks noGrp="1"/>
          </p:cNvSpPr>
          <p:nvPr>
            <p:ph idx="1"/>
          </p:nvPr>
        </p:nvSpPr>
        <p:spPr/>
        <p:txBody>
          <a:bodyPr/>
          <a:lstStyle/>
          <a:p>
            <a:r>
              <a:rPr lang="zh-CN" altLang="en-US"/>
              <a:t>程序设计语言的类型一般可以分为简单类型和复合类型，简单类型就是无法包含其它元素的类型。</a:t>
            </a:r>
            <a:endParaRPr lang="en-US" altLang="zh-CN"/>
          </a:p>
          <a:p>
            <a:r>
              <a:rPr lang="zh-CN" altLang="en-US"/>
              <a:t>所有简单类型都可以采用</a:t>
            </a:r>
            <a:r>
              <a:rPr lang="zh-CN" altLang="en-US">
                <a:solidFill>
                  <a:srgbClr val="0000FF"/>
                </a:solidFill>
              </a:rPr>
              <a:t>叶节点元素</a:t>
            </a:r>
            <a:r>
              <a:rPr lang="zh-CN" altLang="en-US"/>
              <a:t>来表示。</a:t>
            </a:r>
          </a:p>
          <a:p>
            <a:endParaRPr lang="zh-CN" altLang="en-US"/>
          </a:p>
        </p:txBody>
      </p:sp>
      <p:sp>
        <p:nvSpPr>
          <p:cNvPr id="4" name="TextBox 3">
            <a:extLst>
              <a:ext uri="{FF2B5EF4-FFF2-40B4-BE49-F238E27FC236}">
                <a16:creationId xmlns:a16="http://schemas.microsoft.com/office/drawing/2014/main" id="{91E68C23-2336-4D98-A727-7DE2AC51E36A}"/>
              </a:ext>
            </a:extLst>
          </p:cNvPr>
          <p:cNvSpPr txBox="1"/>
          <p:nvPr/>
        </p:nvSpPr>
        <p:spPr>
          <a:xfrm>
            <a:off x="1991544" y="3946891"/>
            <a:ext cx="7560840" cy="1883657"/>
          </a:xfrm>
          <a:prstGeom prst="rect">
            <a:avLst/>
          </a:prstGeom>
          <a:solidFill>
            <a:schemeClr val="bg1">
              <a:lumMod val="95000"/>
            </a:schemeClr>
          </a:solidFill>
          <a:ln>
            <a:solidFill>
              <a:schemeClr val="tx1"/>
            </a:solidFill>
          </a:ln>
        </p:spPr>
        <p:txBody>
          <a:bodyPr wrap="square" rtlCol="0">
            <a:spAutoFit/>
          </a:bodyPr>
          <a:lstStyle/>
          <a:p>
            <a:pPr>
              <a:lnSpc>
                <a:spcPct val="150000"/>
              </a:lnSpc>
            </a:pPr>
            <a:r>
              <a:rPr lang="en-US" altLang="zh-CN" sz="2000" dirty="0">
                <a:solidFill>
                  <a:srgbClr val="0000FF"/>
                </a:solidFill>
                <a:latin typeface="Times New Roman" panose="02020603050405020304" pitchFamily="18" charset="0"/>
                <a:cs typeface="Times New Roman" panose="02020603050405020304" pitchFamily="18" charset="0"/>
              </a:rPr>
              <a:t>&lt;</a:t>
            </a:r>
            <a:r>
              <a:rPr lang="en-US" altLang="zh-CN" sz="2000" dirty="0" err="1">
                <a:solidFill>
                  <a:srgbClr val="0000FF"/>
                </a:solidFill>
                <a:latin typeface="Times New Roman" panose="02020603050405020304" pitchFamily="18" charset="0"/>
                <a:cs typeface="Times New Roman" panose="02020603050405020304" pitchFamily="18" charset="0"/>
              </a:rPr>
              <a:t>xs:schema</a:t>
            </a:r>
            <a:r>
              <a:rPr lang="en-US" altLang="zh-CN" sz="2000" dirty="0">
                <a:solidFill>
                  <a:srgbClr val="0000FF"/>
                </a:solidFill>
                <a:latin typeface="Times New Roman" panose="02020603050405020304" pitchFamily="18" charset="0"/>
                <a:cs typeface="Times New Roman" panose="02020603050405020304" pitchFamily="18" charset="0"/>
              </a:rPr>
              <a:t>  </a:t>
            </a:r>
            <a:r>
              <a:rPr lang="en-US" altLang="zh-CN" sz="2000" dirty="0" err="1">
                <a:solidFill>
                  <a:srgbClr val="0000FF"/>
                </a:solidFill>
                <a:latin typeface="Times New Roman" panose="02020603050405020304" pitchFamily="18" charset="0"/>
                <a:cs typeface="Times New Roman" panose="02020603050405020304" pitchFamily="18" charset="0"/>
              </a:rPr>
              <a:t>xmlns:xs</a:t>
            </a:r>
            <a:r>
              <a:rPr lang="en-US" altLang="zh-CN" sz="2000" dirty="0">
                <a:solidFill>
                  <a:srgbClr val="0000FF"/>
                </a:solidFill>
                <a:latin typeface="Times New Roman" panose="02020603050405020304" pitchFamily="18" charset="0"/>
                <a:cs typeface="Times New Roman" panose="02020603050405020304" pitchFamily="18" charset="0"/>
              </a:rPr>
              <a:t>= </a:t>
            </a:r>
            <a:r>
              <a:rPr lang="zh-CN" altLang="en-US" sz="2000" dirty="0">
                <a:solidFill>
                  <a:srgbClr val="0000FF"/>
                </a:solidFill>
                <a:latin typeface="Times New Roman" panose="02020603050405020304" pitchFamily="18" charset="0"/>
                <a:cs typeface="Times New Roman" panose="02020603050405020304" pitchFamily="18" charset="0"/>
              </a:rPr>
              <a:t>“</a:t>
            </a:r>
            <a:r>
              <a:rPr lang="en-US" altLang="zh-CN" sz="2000" dirty="0">
                <a:solidFill>
                  <a:srgbClr val="0000FF"/>
                </a:solidFill>
                <a:latin typeface="Times New Roman" panose="02020603050405020304" pitchFamily="18" charset="0"/>
                <a:cs typeface="Times New Roman" panose="02020603050405020304" pitchFamily="18" charset="0"/>
                <a:hlinkClick r:id="rId2"/>
              </a:rPr>
              <a:t>http://www.w3.org/2001/XMLSchema</a:t>
            </a:r>
            <a:r>
              <a:rPr lang="zh-CN" altLang="en-US" sz="2000" dirty="0">
                <a:solidFill>
                  <a:srgbClr val="0000FF"/>
                </a:solidFill>
                <a:latin typeface="Times New Roman" panose="02020603050405020304" pitchFamily="18" charset="0"/>
                <a:cs typeface="Times New Roman" panose="02020603050405020304" pitchFamily="18" charset="0"/>
              </a:rPr>
              <a:t>”</a:t>
            </a:r>
            <a:r>
              <a:rPr lang="en-US" altLang="zh-CN" sz="2000" dirty="0">
                <a:solidFill>
                  <a:srgbClr val="0000FF"/>
                </a:solidFill>
                <a:latin typeface="Times New Roman" panose="02020603050405020304" pitchFamily="18" charset="0"/>
                <a:cs typeface="Times New Roman" panose="02020603050405020304" pitchFamily="18" charset="0"/>
              </a:rPr>
              <a:t>&gt;</a:t>
            </a:r>
          </a:p>
          <a:p>
            <a:pPr>
              <a:lnSpc>
                <a:spcPct val="150000"/>
              </a:lnSpc>
            </a:pPr>
            <a:r>
              <a:rPr lang="en-US" altLang="zh-CN" sz="2000" dirty="0">
                <a:solidFill>
                  <a:srgbClr val="0000FF"/>
                </a:solidFill>
                <a:latin typeface="Times New Roman" panose="02020603050405020304" pitchFamily="18" charset="0"/>
                <a:cs typeface="Times New Roman" panose="02020603050405020304" pitchFamily="18" charset="0"/>
              </a:rPr>
              <a:t>       &lt;</a:t>
            </a:r>
            <a:r>
              <a:rPr lang="en-US" altLang="zh-CN" sz="2000" dirty="0" err="1">
                <a:solidFill>
                  <a:srgbClr val="0000FF"/>
                </a:solidFill>
                <a:latin typeface="Times New Roman" panose="02020603050405020304" pitchFamily="18" charset="0"/>
                <a:cs typeface="Times New Roman" panose="02020603050405020304" pitchFamily="18" charset="0"/>
              </a:rPr>
              <a:t>xs:element</a:t>
            </a:r>
            <a:r>
              <a:rPr lang="en-US" altLang="zh-CN" sz="2000" dirty="0">
                <a:solidFill>
                  <a:srgbClr val="0000FF"/>
                </a:solidFill>
                <a:latin typeface="Times New Roman" panose="02020603050405020304" pitchFamily="18" charset="0"/>
                <a:cs typeface="Times New Roman" panose="02020603050405020304" pitchFamily="18" charset="0"/>
              </a:rPr>
              <a:t> name=“</a:t>
            </a:r>
            <a:r>
              <a:rPr lang="en-US" altLang="zh-CN" sz="2000" dirty="0" err="1">
                <a:solidFill>
                  <a:srgbClr val="0000FF"/>
                </a:solidFill>
                <a:latin typeface="Times New Roman" panose="02020603050405020304" pitchFamily="18" charset="0"/>
                <a:cs typeface="Times New Roman" panose="02020603050405020304" pitchFamily="18" charset="0"/>
              </a:rPr>
              <a:t>userName</a:t>
            </a:r>
            <a:r>
              <a:rPr lang="en-US" altLang="zh-CN" sz="2000" dirty="0">
                <a:solidFill>
                  <a:srgbClr val="0000FF"/>
                </a:solidFill>
                <a:latin typeface="Times New Roman" panose="02020603050405020304" pitchFamily="18" charset="0"/>
                <a:cs typeface="Times New Roman" panose="02020603050405020304" pitchFamily="18" charset="0"/>
              </a:rPr>
              <a:t>”  type=“</a:t>
            </a:r>
            <a:r>
              <a:rPr lang="en-US" altLang="zh-CN" sz="2000" dirty="0" err="1">
                <a:solidFill>
                  <a:srgbClr val="0000FF"/>
                </a:solidFill>
                <a:latin typeface="Times New Roman" panose="02020603050405020304" pitchFamily="18" charset="0"/>
                <a:cs typeface="Times New Roman" panose="02020603050405020304" pitchFamily="18" charset="0"/>
              </a:rPr>
              <a:t>xs:string</a:t>
            </a:r>
            <a:r>
              <a:rPr lang="en-US" altLang="zh-CN" sz="2000" dirty="0">
                <a:solidFill>
                  <a:srgbClr val="0000FF"/>
                </a:solidFill>
                <a:latin typeface="Times New Roman" panose="02020603050405020304" pitchFamily="18" charset="0"/>
                <a:cs typeface="Times New Roman" panose="02020603050405020304" pitchFamily="18" charset="0"/>
              </a:rPr>
              <a:t>”/&gt;</a:t>
            </a:r>
          </a:p>
          <a:p>
            <a:pPr>
              <a:lnSpc>
                <a:spcPct val="150000"/>
              </a:lnSpc>
            </a:pPr>
            <a:r>
              <a:rPr lang="en-US" altLang="zh-CN" sz="2000" dirty="0">
                <a:solidFill>
                  <a:srgbClr val="0000FF"/>
                </a:solidFill>
                <a:latin typeface="Times New Roman" panose="02020603050405020304" pitchFamily="18" charset="0"/>
                <a:cs typeface="Times New Roman" panose="02020603050405020304" pitchFamily="18" charset="0"/>
              </a:rPr>
              <a:t>       &lt;</a:t>
            </a:r>
            <a:r>
              <a:rPr lang="en-US" altLang="zh-CN" sz="2000" dirty="0" err="1">
                <a:solidFill>
                  <a:srgbClr val="0000FF"/>
                </a:solidFill>
                <a:latin typeface="Times New Roman" panose="02020603050405020304" pitchFamily="18" charset="0"/>
                <a:cs typeface="Times New Roman" panose="02020603050405020304" pitchFamily="18" charset="0"/>
              </a:rPr>
              <a:t>xs:element</a:t>
            </a:r>
            <a:r>
              <a:rPr lang="en-US" altLang="zh-CN" sz="2000" dirty="0">
                <a:solidFill>
                  <a:srgbClr val="0000FF"/>
                </a:solidFill>
                <a:latin typeface="Times New Roman" panose="02020603050405020304" pitchFamily="18" charset="0"/>
                <a:cs typeface="Times New Roman" panose="02020603050405020304" pitchFamily="18" charset="0"/>
              </a:rPr>
              <a:t> name=“salary”  type=“</a:t>
            </a:r>
            <a:r>
              <a:rPr lang="en-US" altLang="zh-CN" sz="2000" dirty="0" err="1">
                <a:solidFill>
                  <a:srgbClr val="0000FF"/>
                </a:solidFill>
                <a:latin typeface="Times New Roman" panose="02020603050405020304" pitchFamily="18" charset="0"/>
                <a:cs typeface="Times New Roman" panose="02020603050405020304" pitchFamily="18" charset="0"/>
              </a:rPr>
              <a:t>xs:float</a:t>
            </a:r>
            <a:r>
              <a:rPr lang="en-US" altLang="zh-CN" sz="2000" dirty="0">
                <a:solidFill>
                  <a:srgbClr val="0000FF"/>
                </a:solidFill>
                <a:latin typeface="Times New Roman" panose="02020603050405020304" pitchFamily="18" charset="0"/>
                <a:cs typeface="Times New Roman" panose="02020603050405020304" pitchFamily="18" charset="0"/>
              </a:rPr>
              <a:t>”/&gt;</a:t>
            </a:r>
          </a:p>
          <a:p>
            <a:pPr>
              <a:lnSpc>
                <a:spcPct val="150000"/>
              </a:lnSpc>
            </a:pPr>
            <a:r>
              <a:rPr lang="en-US" altLang="zh-CN" sz="2000" dirty="0">
                <a:solidFill>
                  <a:srgbClr val="0000FF"/>
                </a:solidFill>
                <a:latin typeface="Times New Roman" panose="02020603050405020304" pitchFamily="18" charset="0"/>
                <a:cs typeface="Times New Roman" panose="02020603050405020304" pitchFamily="18" charset="0"/>
              </a:rPr>
              <a:t>&lt;/</a:t>
            </a:r>
            <a:r>
              <a:rPr lang="en-US" altLang="zh-CN" sz="2000" dirty="0" err="1">
                <a:solidFill>
                  <a:srgbClr val="0000FF"/>
                </a:solidFill>
                <a:latin typeface="Times New Roman" panose="02020603050405020304" pitchFamily="18" charset="0"/>
                <a:cs typeface="Times New Roman" panose="02020603050405020304" pitchFamily="18" charset="0"/>
              </a:rPr>
              <a:t>xs:schema</a:t>
            </a:r>
            <a:r>
              <a:rPr lang="en-US" altLang="zh-CN" sz="2000" dirty="0">
                <a:solidFill>
                  <a:srgbClr val="0000FF"/>
                </a:solidFill>
                <a:latin typeface="Times New Roman" panose="02020603050405020304" pitchFamily="18" charset="0"/>
                <a:cs typeface="Times New Roman" panose="02020603050405020304" pitchFamily="18" charset="0"/>
              </a:rPr>
              <a:t>&gt;</a:t>
            </a:r>
          </a:p>
        </p:txBody>
      </p:sp>
      <p:sp>
        <p:nvSpPr>
          <p:cNvPr id="5" name="矩形 4">
            <a:extLst>
              <a:ext uri="{FF2B5EF4-FFF2-40B4-BE49-F238E27FC236}">
                <a16:creationId xmlns:a16="http://schemas.microsoft.com/office/drawing/2014/main" id="{D3A85098-AF48-4C8D-BDB9-3EB4BC7FD227}"/>
              </a:ext>
            </a:extLst>
          </p:cNvPr>
          <p:cNvSpPr/>
          <p:nvPr/>
        </p:nvSpPr>
        <p:spPr>
          <a:xfrm>
            <a:off x="1991544" y="3379298"/>
            <a:ext cx="1479323" cy="576248"/>
          </a:xfrm>
          <a:prstGeom prst="rect">
            <a:avLst/>
          </a:prstGeom>
        </p:spPr>
        <p:txBody>
          <a:bodyPr wrap="square">
            <a:spAutoFit/>
          </a:bodyPr>
          <a:lstStyle/>
          <a:p>
            <a:pPr>
              <a:lnSpc>
                <a:spcPct val="150000"/>
              </a:lnSpc>
            </a:pPr>
            <a:r>
              <a:rPr lang="zh-CN" altLang="en-US" sz="24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代码</a:t>
            </a:r>
            <a:r>
              <a:rPr lang="en-US" altLang="zh-CN" sz="24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4.6 </a:t>
            </a:r>
          </a:p>
        </p:txBody>
      </p:sp>
    </p:spTree>
    <p:extLst>
      <p:ext uri="{BB962C8B-B14F-4D97-AF65-F5344CB8AC3E}">
        <p14:creationId xmlns:p14="http://schemas.microsoft.com/office/powerpoint/2010/main" val="33052931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4827125C-AD13-4BCD-9AAB-1E837C2E0B40}"/>
              </a:ext>
            </a:extLst>
          </p:cNvPr>
          <p:cNvSpPr>
            <a:spLocks noGrp="1"/>
          </p:cNvSpPr>
          <p:nvPr>
            <p:ph type="title"/>
          </p:nvPr>
        </p:nvSpPr>
        <p:spPr/>
        <p:txBody>
          <a:bodyPr/>
          <a:lstStyle/>
          <a:p>
            <a:endParaRPr lang="zh-CN" altLang="en-US"/>
          </a:p>
        </p:txBody>
      </p:sp>
      <p:sp>
        <p:nvSpPr>
          <p:cNvPr id="7" name="内容占位符 6">
            <a:extLst>
              <a:ext uri="{FF2B5EF4-FFF2-40B4-BE49-F238E27FC236}">
                <a16:creationId xmlns:a16="http://schemas.microsoft.com/office/drawing/2014/main" id="{F5A4A2EF-A4A4-4F80-A918-67152E118476}"/>
              </a:ext>
            </a:extLst>
          </p:cNvPr>
          <p:cNvSpPr>
            <a:spLocks noGrp="1"/>
          </p:cNvSpPr>
          <p:nvPr>
            <p:ph idx="1"/>
          </p:nvPr>
        </p:nvSpPr>
        <p:spPr/>
        <p:txBody>
          <a:bodyPr/>
          <a:lstStyle/>
          <a:p>
            <a:r>
              <a:rPr lang="zh-CN" altLang="en-US"/>
              <a:t>程序设计语言中的枚举类型直接对应到</a:t>
            </a:r>
            <a:r>
              <a:rPr lang="en-US" altLang="zh-CN"/>
              <a:t>XML Schema</a:t>
            </a:r>
            <a:r>
              <a:rPr lang="zh-CN" altLang="en-US"/>
              <a:t>中的枚举类型。</a:t>
            </a:r>
          </a:p>
          <a:p>
            <a:endParaRPr lang="zh-CN" altLang="en-US"/>
          </a:p>
        </p:txBody>
      </p:sp>
      <p:sp>
        <p:nvSpPr>
          <p:cNvPr id="8" name="TextBox 3">
            <a:extLst>
              <a:ext uri="{FF2B5EF4-FFF2-40B4-BE49-F238E27FC236}">
                <a16:creationId xmlns:a16="http://schemas.microsoft.com/office/drawing/2014/main" id="{A9253E1E-E59E-49ED-A49E-DD72F4250602}"/>
              </a:ext>
            </a:extLst>
          </p:cNvPr>
          <p:cNvSpPr txBox="1"/>
          <p:nvPr/>
        </p:nvSpPr>
        <p:spPr>
          <a:xfrm>
            <a:off x="2021624" y="2634548"/>
            <a:ext cx="6054040" cy="3730317"/>
          </a:xfrm>
          <a:prstGeom prst="rect">
            <a:avLst/>
          </a:prstGeom>
          <a:solidFill>
            <a:schemeClr val="bg1">
              <a:lumMod val="95000"/>
            </a:schemeClr>
          </a:solidFill>
          <a:ln>
            <a:solidFill>
              <a:schemeClr val="tx1"/>
            </a:solidFill>
          </a:ln>
        </p:spPr>
        <p:txBody>
          <a:bodyPr wrap="square" rtlCol="0">
            <a:spAutoFit/>
          </a:bodyPr>
          <a:lstStyle/>
          <a:p>
            <a:pPr>
              <a:lnSpc>
                <a:spcPct val="150000"/>
              </a:lnSpc>
            </a:pPr>
            <a:r>
              <a:rPr lang="en-US" altLang="zh-CN" sz="2000" dirty="0">
                <a:solidFill>
                  <a:srgbClr val="0000FF"/>
                </a:solidFill>
                <a:latin typeface="Times New Roman" panose="02020603050405020304" pitchFamily="18" charset="0"/>
                <a:cs typeface="Times New Roman" panose="02020603050405020304" pitchFamily="18" charset="0"/>
              </a:rPr>
              <a:t>&lt;</a:t>
            </a:r>
            <a:r>
              <a:rPr lang="en-US" altLang="zh-CN" sz="2000" dirty="0" err="1">
                <a:solidFill>
                  <a:srgbClr val="0000FF"/>
                </a:solidFill>
                <a:latin typeface="Times New Roman" panose="02020603050405020304" pitchFamily="18" charset="0"/>
                <a:cs typeface="Times New Roman" panose="02020603050405020304" pitchFamily="18" charset="0"/>
              </a:rPr>
              <a:t>xs</a:t>
            </a:r>
            <a:r>
              <a:rPr lang="en-US" altLang="zh-CN" sz="2000" dirty="0">
                <a:solidFill>
                  <a:srgbClr val="0000FF"/>
                </a:solidFill>
                <a:latin typeface="Times New Roman" panose="02020603050405020304" pitchFamily="18" charset="0"/>
                <a:cs typeface="Times New Roman" panose="02020603050405020304" pitchFamily="18" charset="0"/>
              </a:rPr>
              <a:t>: </a:t>
            </a:r>
            <a:r>
              <a:rPr lang="en-US" altLang="zh-CN" sz="2000" dirty="0" err="1">
                <a:solidFill>
                  <a:srgbClr val="0000FF"/>
                </a:solidFill>
                <a:latin typeface="Times New Roman" panose="02020603050405020304" pitchFamily="18" charset="0"/>
                <a:cs typeface="Times New Roman" panose="02020603050405020304" pitchFamily="18" charset="0"/>
              </a:rPr>
              <a:t>simpleType</a:t>
            </a:r>
            <a:r>
              <a:rPr lang="en-US" altLang="zh-CN" sz="2000" dirty="0">
                <a:solidFill>
                  <a:srgbClr val="0000FF"/>
                </a:solidFill>
                <a:latin typeface="Times New Roman" panose="02020603050405020304" pitchFamily="18" charset="0"/>
                <a:cs typeface="Times New Roman" panose="02020603050405020304" pitchFamily="18" charset="0"/>
              </a:rPr>
              <a:t>  name = “Month”&gt;</a:t>
            </a:r>
          </a:p>
          <a:p>
            <a:pPr>
              <a:lnSpc>
                <a:spcPct val="150000"/>
              </a:lnSpc>
            </a:pPr>
            <a:r>
              <a:rPr lang="en-US" altLang="zh-CN" sz="2000" dirty="0">
                <a:solidFill>
                  <a:srgbClr val="0000FF"/>
                </a:solidFill>
                <a:latin typeface="Times New Roman" panose="02020603050405020304" pitchFamily="18" charset="0"/>
                <a:cs typeface="Times New Roman" panose="02020603050405020304" pitchFamily="18" charset="0"/>
              </a:rPr>
              <a:t>   &lt;</a:t>
            </a:r>
            <a:r>
              <a:rPr lang="en-US" altLang="zh-CN" sz="2000" dirty="0" err="1">
                <a:solidFill>
                  <a:srgbClr val="0000FF"/>
                </a:solidFill>
                <a:latin typeface="Times New Roman" panose="02020603050405020304" pitchFamily="18" charset="0"/>
                <a:cs typeface="Times New Roman" panose="02020603050405020304" pitchFamily="18" charset="0"/>
              </a:rPr>
              <a:t>xs:restriction</a:t>
            </a:r>
            <a:r>
              <a:rPr lang="en-US" altLang="zh-CN" sz="2000" dirty="0">
                <a:solidFill>
                  <a:srgbClr val="0000FF"/>
                </a:solidFill>
                <a:latin typeface="Times New Roman" panose="02020603050405020304" pitchFamily="18" charset="0"/>
                <a:cs typeface="Times New Roman" panose="02020603050405020304" pitchFamily="18" charset="0"/>
              </a:rPr>
              <a:t> base =“</a:t>
            </a:r>
            <a:r>
              <a:rPr lang="en-US" altLang="zh-CN" sz="2000" dirty="0" err="1">
                <a:solidFill>
                  <a:srgbClr val="0000FF"/>
                </a:solidFill>
                <a:latin typeface="Times New Roman" panose="02020603050405020304" pitchFamily="18" charset="0"/>
                <a:cs typeface="Times New Roman" panose="02020603050405020304" pitchFamily="18" charset="0"/>
              </a:rPr>
              <a:t>xs:string</a:t>
            </a:r>
            <a:r>
              <a:rPr lang="en-US" altLang="zh-CN" sz="2000" dirty="0">
                <a:solidFill>
                  <a:srgbClr val="0000FF"/>
                </a:solidFill>
                <a:latin typeface="Times New Roman" panose="02020603050405020304" pitchFamily="18" charset="0"/>
                <a:cs typeface="Times New Roman" panose="02020603050405020304" pitchFamily="18" charset="0"/>
              </a:rPr>
              <a:t>”&gt;</a:t>
            </a:r>
          </a:p>
          <a:p>
            <a:pPr>
              <a:lnSpc>
                <a:spcPct val="150000"/>
              </a:lnSpc>
            </a:pPr>
            <a:r>
              <a:rPr lang="en-US" altLang="zh-CN" sz="2000" dirty="0">
                <a:solidFill>
                  <a:srgbClr val="0000FF"/>
                </a:solidFill>
                <a:latin typeface="Times New Roman" panose="02020603050405020304" pitchFamily="18" charset="0"/>
                <a:cs typeface="Times New Roman" panose="02020603050405020304" pitchFamily="18" charset="0"/>
              </a:rPr>
              <a:t>       &lt;</a:t>
            </a:r>
            <a:r>
              <a:rPr lang="en-US" altLang="zh-CN" sz="2000" dirty="0" err="1">
                <a:solidFill>
                  <a:srgbClr val="0000FF"/>
                </a:solidFill>
                <a:latin typeface="Times New Roman" panose="02020603050405020304" pitchFamily="18" charset="0"/>
                <a:cs typeface="Times New Roman" panose="02020603050405020304" pitchFamily="18" charset="0"/>
              </a:rPr>
              <a:t>xs:enumeration</a:t>
            </a:r>
            <a:r>
              <a:rPr lang="en-US" altLang="zh-CN" sz="2000" dirty="0">
                <a:solidFill>
                  <a:srgbClr val="0000FF"/>
                </a:solidFill>
                <a:latin typeface="Times New Roman" panose="02020603050405020304" pitchFamily="18" charset="0"/>
                <a:cs typeface="Times New Roman" panose="02020603050405020304" pitchFamily="18" charset="0"/>
              </a:rPr>
              <a:t> value=“</a:t>
            </a:r>
            <a:r>
              <a:rPr lang="en-US" altLang="zh-CN" sz="2000" dirty="0" err="1">
                <a:solidFill>
                  <a:srgbClr val="0000FF"/>
                </a:solidFill>
                <a:latin typeface="Times New Roman" panose="02020603050405020304" pitchFamily="18" charset="0"/>
                <a:cs typeface="Times New Roman" panose="02020603050405020304" pitchFamily="18" charset="0"/>
              </a:rPr>
              <a:t>Janurary</a:t>
            </a:r>
            <a:r>
              <a:rPr lang="en-US" altLang="zh-CN" sz="2000" dirty="0">
                <a:solidFill>
                  <a:srgbClr val="0000FF"/>
                </a:solidFill>
                <a:latin typeface="Times New Roman" panose="02020603050405020304" pitchFamily="18" charset="0"/>
                <a:cs typeface="Times New Roman" panose="02020603050405020304" pitchFamily="18" charset="0"/>
              </a:rPr>
              <a:t>” /&gt;</a:t>
            </a:r>
          </a:p>
          <a:p>
            <a:pPr>
              <a:lnSpc>
                <a:spcPct val="150000"/>
              </a:lnSpc>
            </a:pPr>
            <a:r>
              <a:rPr lang="en-US" altLang="zh-CN" sz="2000" dirty="0">
                <a:solidFill>
                  <a:srgbClr val="0000FF"/>
                </a:solidFill>
                <a:latin typeface="Times New Roman" panose="02020603050405020304" pitchFamily="18" charset="0"/>
                <a:cs typeface="Times New Roman" panose="02020603050405020304" pitchFamily="18" charset="0"/>
              </a:rPr>
              <a:t>       &lt;</a:t>
            </a:r>
            <a:r>
              <a:rPr lang="en-US" altLang="zh-CN" sz="2000" dirty="0" err="1">
                <a:solidFill>
                  <a:srgbClr val="0000FF"/>
                </a:solidFill>
                <a:latin typeface="Times New Roman" panose="02020603050405020304" pitchFamily="18" charset="0"/>
                <a:cs typeface="Times New Roman" panose="02020603050405020304" pitchFamily="18" charset="0"/>
              </a:rPr>
              <a:t>xs:enumeration</a:t>
            </a:r>
            <a:r>
              <a:rPr lang="en-US" altLang="zh-CN" sz="2000" dirty="0">
                <a:solidFill>
                  <a:srgbClr val="0000FF"/>
                </a:solidFill>
                <a:latin typeface="Times New Roman" panose="02020603050405020304" pitchFamily="18" charset="0"/>
                <a:cs typeface="Times New Roman" panose="02020603050405020304" pitchFamily="18" charset="0"/>
              </a:rPr>
              <a:t> value=“February” /&gt;</a:t>
            </a:r>
          </a:p>
          <a:p>
            <a:pPr>
              <a:lnSpc>
                <a:spcPct val="150000"/>
              </a:lnSpc>
            </a:pPr>
            <a:r>
              <a:rPr lang="en-US" altLang="zh-CN" sz="2000" dirty="0">
                <a:solidFill>
                  <a:srgbClr val="0000FF"/>
                </a:solidFill>
                <a:latin typeface="Times New Roman" panose="02020603050405020304" pitchFamily="18" charset="0"/>
                <a:cs typeface="Times New Roman" panose="02020603050405020304" pitchFamily="18" charset="0"/>
              </a:rPr>
              <a:t>           …</a:t>
            </a:r>
          </a:p>
          <a:p>
            <a:pPr>
              <a:lnSpc>
                <a:spcPct val="150000"/>
              </a:lnSpc>
            </a:pPr>
            <a:r>
              <a:rPr lang="en-US" altLang="zh-CN" sz="2000" dirty="0">
                <a:solidFill>
                  <a:srgbClr val="0000FF"/>
                </a:solidFill>
                <a:latin typeface="Times New Roman" panose="02020603050405020304" pitchFamily="18" charset="0"/>
                <a:cs typeface="Times New Roman" panose="02020603050405020304" pitchFamily="18" charset="0"/>
              </a:rPr>
              <a:t>       &lt;</a:t>
            </a:r>
            <a:r>
              <a:rPr lang="en-US" altLang="zh-CN" sz="2000" dirty="0" err="1">
                <a:solidFill>
                  <a:srgbClr val="0000FF"/>
                </a:solidFill>
                <a:latin typeface="Times New Roman" panose="02020603050405020304" pitchFamily="18" charset="0"/>
                <a:cs typeface="Times New Roman" panose="02020603050405020304" pitchFamily="18" charset="0"/>
              </a:rPr>
              <a:t>xs:enumeration</a:t>
            </a:r>
            <a:r>
              <a:rPr lang="en-US" altLang="zh-CN" sz="2000" dirty="0">
                <a:solidFill>
                  <a:srgbClr val="0000FF"/>
                </a:solidFill>
                <a:latin typeface="Times New Roman" panose="02020603050405020304" pitchFamily="18" charset="0"/>
                <a:cs typeface="Times New Roman" panose="02020603050405020304" pitchFamily="18" charset="0"/>
              </a:rPr>
              <a:t> value=“December” /&gt;</a:t>
            </a:r>
          </a:p>
          <a:p>
            <a:pPr>
              <a:lnSpc>
                <a:spcPct val="150000"/>
              </a:lnSpc>
            </a:pPr>
            <a:r>
              <a:rPr lang="en-US" altLang="zh-CN" sz="2000" dirty="0">
                <a:solidFill>
                  <a:srgbClr val="0000FF"/>
                </a:solidFill>
                <a:latin typeface="Times New Roman" panose="02020603050405020304" pitchFamily="18" charset="0"/>
                <a:cs typeface="Times New Roman" panose="02020603050405020304" pitchFamily="18" charset="0"/>
              </a:rPr>
              <a:t>     &lt;/</a:t>
            </a:r>
            <a:r>
              <a:rPr lang="en-US" altLang="zh-CN" sz="2000" dirty="0" err="1">
                <a:solidFill>
                  <a:srgbClr val="0000FF"/>
                </a:solidFill>
                <a:latin typeface="Times New Roman" panose="02020603050405020304" pitchFamily="18" charset="0"/>
                <a:cs typeface="Times New Roman" panose="02020603050405020304" pitchFamily="18" charset="0"/>
              </a:rPr>
              <a:t>xs:restriction</a:t>
            </a:r>
            <a:r>
              <a:rPr lang="en-US" altLang="zh-CN" sz="2000" dirty="0">
                <a:solidFill>
                  <a:srgbClr val="0000FF"/>
                </a:solidFill>
                <a:latin typeface="Times New Roman" panose="02020603050405020304" pitchFamily="18" charset="0"/>
                <a:cs typeface="Times New Roman" panose="02020603050405020304" pitchFamily="18" charset="0"/>
              </a:rPr>
              <a:t>&gt;</a:t>
            </a:r>
          </a:p>
          <a:p>
            <a:pPr>
              <a:lnSpc>
                <a:spcPct val="150000"/>
              </a:lnSpc>
            </a:pPr>
            <a:r>
              <a:rPr lang="en-US" altLang="zh-CN" sz="2000" dirty="0">
                <a:solidFill>
                  <a:srgbClr val="0000FF"/>
                </a:solidFill>
                <a:latin typeface="Times New Roman" panose="02020603050405020304" pitchFamily="18" charset="0"/>
                <a:cs typeface="Times New Roman" panose="02020603050405020304" pitchFamily="18" charset="0"/>
              </a:rPr>
              <a:t>&lt;/</a:t>
            </a:r>
            <a:r>
              <a:rPr lang="en-US" altLang="zh-CN" sz="2000" dirty="0" err="1">
                <a:solidFill>
                  <a:srgbClr val="0000FF"/>
                </a:solidFill>
                <a:latin typeface="Times New Roman" panose="02020603050405020304" pitchFamily="18" charset="0"/>
                <a:cs typeface="Times New Roman" panose="02020603050405020304" pitchFamily="18" charset="0"/>
              </a:rPr>
              <a:t>xs:simpleType</a:t>
            </a:r>
            <a:r>
              <a:rPr lang="en-US" altLang="zh-CN" sz="2000" dirty="0">
                <a:solidFill>
                  <a:srgbClr val="0000FF"/>
                </a:solidFill>
                <a:latin typeface="Times New Roman" panose="02020603050405020304" pitchFamily="18" charset="0"/>
                <a:cs typeface="Times New Roman" panose="02020603050405020304" pitchFamily="18" charset="0"/>
              </a:rPr>
              <a:t>&gt;</a:t>
            </a:r>
          </a:p>
        </p:txBody>
      </p:sp>
      <p:sp>
        <p:nvSpPr>
          <p:cNvPr id="9" name="矩形 8">
            <a:extLst>
              <a:ext uri="{FF2B5EF4-FFF2-40B4-BE49-F238E27FC236}">
                <a16:creationId xmlns:a16="http://schemas.microsoft.com/office/drawing/2014/main" id="{34D8645F-A0CB-4360-A5AF-F43DC0496207}"/>
              </a:ext>
            </a:extLst>
          </p:cNvPr>
          <p:cNvSpPr/>
          <p:nvPr/>
        </p:nvSpPr>
        <p:spPr>
          <a:xfrm>
            <a:off x="1991544" y="1916832"/>
            <a:ext cx="5998831" cy="576248"/>
          </a:xfrm>
          <a:prstGeom prst="rect">
            <a:avLst/>
          </a:prstGeom>
        </p:spPr>
        <p:txBody>
          <a:bodyPr wrap="square">
            <a:spAutoFit/>
          </a:bodyPr>
          <a:lstStyle/>
          <a:p>
            <a:pPr>
              <a:lnSpc>
                <a:spcPct val="150000"/>
              </a:lnSpc>
            </a:pPr>
            <a:r>
              <a:rPr lang="zh-CN" altLang="en-US" sz="24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代码</a:t>
            </a:r>
            <a:r>
              <a:rPr lang="en-US" altLang="zh-CN" sz="24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4.7  </a:t>
            </a:r>
            <a:r>
              <a:rPr lang="zh-CN" altLang="en-US" sz="24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月份</a:t>
            </a:r>
            <a:r>
              <a:rPr lang="en-US" altLang="zh-CN" sz="24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Month</a:t>
            </a:r>
            <a:r>
              <a:rPr lang="zh-CN" altLang="en-US" sz="24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枚举类型</a:t>
            </a:r>
            <a:r>
              <a:rPr lang="en-US" altLang="zh-CN" sz="24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 </a:t>
            </a:r>
          </a:p>
        </p:txBody>
      </p:sp>
    </p:spTree>
    <p:extLst>
      <p:ext uri="{BB962C8B-B14F-4D97-AF65-F5344CB8AC3E}">
        <p14:creationId xmlns:p14="http://schemas.microsoft.com/office/powerpoint/2010/main" val="66050769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4.2.5.2 </a:t>
            </a:r>
            <a:r>
              <a:rPr lang="zh-CN" altLang="en-US" dirty="0"/>
              <a:t>复合类型的编码</a:t>
            </a:r>
          </a:p>
        </p:txBody>
      </p:sp>
      <p:sp>
        <p:nvSpPr>
          <p:cNvPr id="3" name="内容占位符 2"/>
          <p:cNvSpPr>
            <a:spLocks noGrp="1"/>
          </p:cNvSpPr>
          <p:nvPr>
            <p:ph idx="1"/>
          </p:nvPr>
        </p:nvSpPr>
        <p:spPr/>
        <p:txBody>
          <a:bodyPr/>
          <a:lstStyle/>
          <a:p>
            <a:r>
              <a:rPr lang="en-US" altLang="zh-CN" dirty="0"/>
              <a:t>SOAP</a:t>
            </a:r>
            <a:r>
              <a:rPr lang="zh-CN" altLang="en-US" dirty="0"/>
              <a:t>编码提供了</a:t>
            </a:r>
            <a:r>
              <a:rPr lang="zh-CN" altLang="en-US"/>
              <a:t>对</a:t>
            </a:r>
            <a:r>
              <a:rPr lang="zh-CN" altLang="en-US">
                <a:solidFill>
                  <a:srgbClr val="0000FF"/>
                </a:solidFill>
              </a:rPr>
              <a:t>结构</a:t>
            </a:r>
            <a:r>
              <a:rPr lang="en-US" altLang="zh-CN">
                <a:solidFill>
                  <a:srgbClr val="0000FF"/>
                </a:solidFill>
              </a:rPr>
              <a:t>(Structs)</a:t>
            </a:r>
            <a:r>
              <a:rPr lang="zh-CN" altLang="en-US"/>
              <a:t>和</a:t>
            </a:r>
            <a:r>
              <a:rPr lang="zh-CN" altLang="en-US">
                <a:solidFill>
                  <a:srgbClr val="0000FF"/>
                </a:solidFill>
              </a:rPr>
              <a:t>数组</a:t>
            </a:r>
            <a:r>
              <a:rPr lang="en-US" altLang="zh-CN">
                <a:solidFill>
                  <a:srgbClr val="0000FF"/>
                </a:solidFill>
              </a:rPr>
              <a:t>(Arrays)</a:t>
            </a:r>
            <a:r>
              <a:rPr lang="zh-CN" altLang="en-US"/>
              <a:t>这</a:t>
            </a:r>
            <a:r>
              <a:rPr lang="zh-CN" altLang="en-US" dirty="0"/>
              <a:t>两种复合类型的编码。</a:t>
            </a:r>
            <a:endParaRPr lang="en-US" altLang="zh-CN" sz="1500" dirty="0"/>
          </a:p>
          <a:p>
            <a:r>
              <a:rPr lang="zh-CN" altLang="en-US">
                <a:solidFill>
                  <a:srgbClr val="0000FF"/>
                </a:solidFill>
              </a:rPr>
              <a:t>结构</a:t>
            </a:r>
            <a:r>
              <a:rPr lang="en-US" altLang="zh-CN">
                <a:solidFill>
                  <a:srgbClr val="0000FF"/>
                </a:solidFill>
              </a:rPr>
              <a:t>(Structs)</a:t>
            </a:r>
            <a:endParaRPr lang="en-US" altLang="zh-CN" dirty="0">
              <a:solidFill>
                <a:srgbClr val="0000FF"/>
              </a:solidFill>
            </a:endParaRPr>
          </a:p>
          <a:p>
            <a:pPr lvl="1"/>
            <a:r>
              <a:rPr lang="en-US" altLang="zh-CN" dirty="0" err="1">
                <a:solidFill>
                  <a:srgbClr val="0000FF"/>
                </a:solidFill>
              </a:rPr>
              <a:t>Structs</a:t>
            </a:r>
            <a:r>
              <a:rPr lang="zh-CN" altLang="en-US" dirty="0"/>
              <a:t>允许把不同类型的值混合在一起，但同一结构中的不同组成元素的</a:t>
            </a:r>
            <a:r>
              <a:rPr lang="zh-CN" altLang="en-US" dirty="0">
                <a:solidFill>
                  <a:srgbClr val="C00000"/>
                </a:solidFill>
              </a:rPr>
              <a:t>名称必须唯一</a:t>
            </a:r>
            <a:r>
              <a:rPr lang="zh-CN" altLang="en-US" dirty="0"/>
              <a:t>。每个值用唯一的存储器存储和接收。</a:t>
            </a:r>
            <a:endParaRPr lang="en-US" altLang="zh-CN" dirty="0"/>
          </a:p>
          <a:p>
            <a:r>
              <a:rPr lang="en-US" altLang="zh-CN" dirty="0"/>
              <a:t>SOAP</a:t>
            </a:r>
            <a:r>
              <a:rPr lang="zh-CN" altLang="en-US" dirty="0"/>
              <a:t>编码把结构映射为</a:t>
            </a:r>
            <a:r>
              <a:rPr lang="en-US" altLang="zh-CN" dirty="0"/>
              <a:t>XML Schema</a:t>
            </a:r>
            <a:r>
              <a:rPr lang="zh-CN" altLang="en-US" dirty="0"/>
              <a:t>复合类型，如代码</a:t>
            </a:r>
            <a:r>
              <a:rPr lang="en-US" altLang="zh-CN" dirty="0"/>
              <a:t>4.8</a:t>
            </a:r>
            <a:r>
              <a:rPr lang="zh-CN" altLang="en-US" dirty="0"/>
              <a:t>所示。</a:t>
            </a:r>
            <a:endParaRPr lang="en-US" altLang="zh-CN" dirty="0"/>
          </a:p>
          <a:p>
            <a:endParaRPr lang="zh-CN" altLang="en-US" dirty="0"/>
          </a:p>
        </p:txBody>
      </p:sp>
    </p:spTree>
    <p:extLst>
      <p:ext uri="{BB962C8B-B14F-4D97-AF65-F5344CB8AC3E}">
        <p14:creationId xmlns:p14="http://schemas.microsoft.com/office/powerpoint/2010/main" val="170482464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p:cNvSpPr txBox="1"/>
          <p:nvPr/>
        </p:nvSpPr>
        <p:spPr>
          <a:xfrm>
            <a:off x="1271464" y="1412776"/>
            <a:ext cx="10225136" cy="4401205"/>
          </a:xfrm>
          <a:prstGeom prst="rect">
            <a:avLst/>
          </a:prstGeom>
          <a:solidFill>
            <a:schemeClr val="bg1">
              <a:lumMod val="95000"/>
            </a:schemeClr>
          </a:solidFill>
          <a:ln>
            <a:solidFill>
              <a:schemeClr val="tx1"/>
            </a:solidFill>
          </a:ln>
        </p:spPr>
        <p:txBody>
          <a:bodyPr wrap="square" rtlCol="0">
            <a:spAutoFit/>
          </a:bodyPr>
          <a:lstStyle/>
          <a:p>
            <a:r>
              <a:rPr lang="en-US" altLang="zh-CN" sz="2800" dirty="0">
                <a:solidFill>
                  <a:srgbClr val="0000FF"/>
                </a:solidFill>
                <a:latin typeface="Times New Roman" panose="02020603050405020304" pitchFamily="18" charset="0"/>
                <a:cs typeface="Times New Roman" panose="02020603050405020304" pitchFamily="18" charset="0"/>
              </a:rPr>
              <a:t>&lt;</a:t>
            </a:r>
            <a:r>
              <a:rPr lang="en-US" altLang="zh-CN" sz="2800" dirty="0" err="1">
                <a:solidFill>
                  <a:srgbClr val="0000FF"/>
                </a:solidFill>
                <a:latin typeface="Times New Roman" panose="02020603050405020304" pitchFamily="18" charset="0"/>
                <a:cs typeface="Times New Roman" panose="02020603050405020304" pitchFamily="18" charset="0"/>
              </a:rPr>
              <a:t>xs</a:t>
            </a:r>
            <a:r>
              <a:rPr lang="en-US" altLang="zh-CN" sz="2800" dirty="0">
                <a:solidFill>
                  <a:srgbClr val="0000FF"/>
                </a:solidFill>
                <a:latin typeface="Times New Roman" panose="02020603050405020304" pitchFamily="18" charset="0"/>
                <a:cs typeface="Times New Roman" panose="02020603050405020304" pitchFamily="18" charset="0"/>
              </a:rPr>
              <a:t>: element name= “Author”  </a:t>
            </a:r>
            <a:r>
              <a:rPr lang="en-US" altLang="zh-CN" sz="2800" dirty="0" err="1">
                <a:solidFill>
                  <a:srgbClr val="0000FF"/>
                </a:solidFill>
                <a:latin typeface="Times New Roman" panose="02020603050405020304" pitchFamily="18" charset="0"/>
                <a:cs typeface="Times New Roman" panose="02020603050405020304" pitchFamily="18" charset="0"/>
              </a:rPr>
              <a:t>xmlns:xs</a:t>
            </a:r>
            <a:r>
              <a:rPr lang="en-US" altLang="zh-CN" sz="2800" dirty="0">
                <a:solidFill>
                  <a:srgbClr val="0000FF"/>
                </a:solidFill>
                <a:latin typeface="Times New Roman" panose="02020603050405020304" pitchFamily="18" charset="0"/>
                <a:cs typeface="Times New Roman" panose="02020603050405020304" pitchFamily="18" charset="0"/>
              </a:rPr>
              <a:t>=“http://www.w3.org/2001/</a:t>
            </a:r>
            <a:r>
              <a:rPr lang="en-US" altLang="zh-CN" sz="2800" dirty="0" err="1">
                <a:solidFill>
                  <a:srgbClr val="0000FF"/>
                </a:solidFill>
                <a:latin typeface="Times New Roman" panose="02020603050405020304" pitchFamily="18" charset="0"/>
                <a:cs typeface="Times New Roman" panose="02020603050405020304" pitchFamily="18" charset="0"/>
              </a:rPr>
              <a:t>XMLSchema</a:t>
            </a:r>
            <a:r>
              <a:rPr lang="en-US" altLang="zh-CN" sz="2800" dirty="0">
                <a:solidFill>
                  <a:srgbClr val="0000FF"/>
                </a:solidFill>
                <a:latin typeface="Times New Roman" panose="02020603050405020304" pitchFamily="18" charset="0"/>
                <a:cs typeface="Times New Roman" panose="02020603050405020304" pitchFamily="18" charset="0"/>
              </a:rPr>
              <a:t>”&gt;</a:t>
            </a:r>
          </a:p>
          <a:p>
            <a:r>
              <a:rPr lang="en-US" altLang="zh-CN" sz="2800" dirty="0">
                <a:solidFill>
                  <a:srgbClr val="0000FF"/>
                </a:solidFill>
                <a:latin typeface="Times New Roman" panose="02020603050405020304" pitchFamily="18" charset="0"/>
                <a:cs typeface="Times New Roman" panose="02020603050405020304" pitchFamily="18" charset="0"/>
              </a:rPr>
              <a:t>   &lt;</a:t>
            </a:r>
            <a:r>
              <a:rPr lang="en-US" altLang="zh-CN" sz="2800" dirty="0" err="1">
                <a:solidFill>
                  <a:srgbClr val="0000FF"/>
                </a:solidFill>
                <a:latin typeface="Times New Roman" panose="02020603050405020304" pitchFamily="18" charset="0"/>
                <a:cs typeface="Times New Roman" panose="02020603050405020304" pitchFamily="18" charset="0"/>
              </a:rPr>
              <a:t>xs:complexType</a:t>
            </a:r>
            <a:r>
              <a:rPr lang="en-US" altLang="zh-CN" sz="2800" dirty="0">
                <a:solidFill>
                  <a:srgbClr val="0000FF"/>
                </a:solidFill>
                <a:latin typeface="Times New Roman" panose="02020603050405020304" pitchFamily="18" charset="0"/>
                <a:cs typeface="Times New Roman" panose="02020603050405020304" pitchFamily="18" charset="0"/>
              </a:rPr>
              <a:t>&gt;</a:t>
            </a:r>
          </a:p>
          <a:p>
            <a:r>
              <a:rPr lang="en-US" altLang="zh-CN" sz="2800" dirty="0">
                <a:solidFill>
                  <a:srgbClr val="0000FF"/>
                </a:solidFill>
                <a:latin typeface="Times New Roman" panose="02020603050405020304" pitchFamily="18" charset="0"/>
                <a:cs typeface="Times New Roman" panose="02020603050405020304" pitchFamily="18" charset="0"/>
              </a:rPr>
              <a:t>         &lt;</a:t>
            </a:r>
            <a:r>
              <a:rPr lang="en-US" altLang="zh-CN" sz="2800" dirty="0" err="1">
                <a:solidFill>
                  <a:srgbClr val="0000FF"/>
                </a:solidFill>
                <a:latin typeface="Times New Roman" panose="02020603050405020304" pitchFamily="18" charset="0"/>
                <a:cs typeface="Times New Roman" panose="02020603050405020304" pitchFamily="18" charset="0"/>
              </a:rPr>
              <a:t>xs:sequence</a:t>
            </a:r>
            <a:r>
              <a:rPr lang="en-US" altLang="zh-CN" sz="2800" dirty="0">
                <a:solidFill>
                  <a:srgbClr val="0000FF"/>
                </a:solidFill>
                <a:latin typeface="Times New Roman" panose="02020603050405020304" pitchFamily="18" charset="0"/>
                <a:cs typeface="Times New Roman" panose="02020603050405020304" pitchFamily="18" charset="0"/>
              </a:rPr>
              <a:t>&gt;</a:t>
            </a:r>
          </a:p>
          <a:p>
            <a:r>
              <a:rPr lang="en-US" altLang="zh-CN" sz="2800" dirty="0">
                <a:solidFill>
                  <a:srgbClr val="0000FF"/>
                </a:solidFill>
                <a:latin typeface="Times New Roman" panose="02020603050405020304" pitchFamily="18" charset="0"/>
                <a:cs typeface="Times New Roman" panose="02020603050405020304" pitchFamily="18" charset="0"/>
              </a:rPr>
              <a:t>             &lt;</a:t>
            </a:r>
            <a:r>
              <a:rPr lang="en-US" altLang="zh-CN" sz="2800" dirty="0" err="1">
                <a:solidFill>
                  <a:srgbClr val="0000FF"/>
                </a:solidFill>
                <a:latin typeface="Times New Roman" panose="02020603050405020304" pitchFamily="18" charset="0"/>
                <a:cs typeface="Times New Roman" panose="02020603050405020304" pitchFamily="18" charset="0"/>
              </a:rPr>
              <a:t>xs:element</a:t>
            </a:r>
            <a:r>
              <a:rPr lang="en-US" altLang="zh-CN" sz="2800" dirty="0">
                <a:solidFill>
                  <a:srgbClr val="0000FF"/>
                </a:solidFill>
                <a:latin typeface="Times New Roman" panose="02020603050405020304" pitchFamily="18" charset="0"/>
                <a:cs typeface="Times New Roman" panose="02020603050405020304" pitchFamily="18" charset="0"/>
              </a:rPr>
              <a:t> name=“</a:t>
            </a:r>
            <a:r>
              <a:rPr lang="en-US" altLang="zh-CN" sz="2800" dirty="0" err="1">
                <a:solidFill>
                  <a:srgbClr val="0000FF"/>
                </a:solidFill>
                <a:latin typeface="Times New Roman" panose="02020603050405020304" pitchFamily="18" charset="0"/>
                <a:cs typeface="Times New Roman" panose="02020603050405020304" pitchFamily="18" charset="0"/>
              </a:rPr>
              <a:t>authorName</a:t>
            </a:r>
            <a:r>
              <a:rPr lang="en-US" altLang="zh-CN" sz="2800" dirty="0">
                <a:solidFill>
                  <a:srgbClr val="0000FF"/>
                </a:solidFill>
                <a:latin typeface="Times New Roman" panose="02020603050405020304" pitchFamily="18" charset="0"/>
                <a:cs typeface="Times New Roman" panose="02020603050405020304" pitchFamily="18" charset="0"/>
              </a:rPr>
              <a:t>” type=“</a:t>
            </a:r>
            <a:r>
              <a:rPr lang="en-US" altLang="zh-CN" sz="2800" dirty="0" err="1">
                <a:solidFill>
                  <a:srgbClr val="0000FF"/>
                </a:solidFill>
                <a:latin typeface="Times New Roman" panose="02020603050405020304" pitchFamily="18" charset="0"/>
                <a:cs typeface="Times New Roman" panose="02020603050405020304" pitchFamily="18" charset="0"/>
              </a:rPr>
              <a:t>xs:string</a:t>
            </a:r>
            <a:r>
              <a:rPr lang="en-US" altLang="zh-CN" sz="2800" dirty="0">
                <a:solidFill>
                  <a:srgbClr val="0000FF"/>
                </a:solidFill>
                <a:latin typeface="Times New Roman" panose="02020603050405020304" pitchFamily="18" charset="0"/>
                <a:cs typeface="Times New Roman" panose="02020603050405020304" pitchFamily="18" charset="0"/>
              </a:rPr>
              <a:t>” &gt;</a:t>
            </a:r>
          </a:p>
          <a:p>
            <a:r>
              <a:rPr lang="en-US" altLang="zh-CN" sz="2800" dirty="0">
                <a:solidFill>
                  <a:srgbClr val="0000FF"/>
                </a:solidFill>
                <a:latin typeface="Times New Roman" panose="02020603050405020304" pitchFamily="18" charset="0"/>
                <a:cs typeface="Times New Roman" panose="02020603050405020304" pitchFamily="18" charset="0"/>
              </a:rPr>
              <a:t>             &lt;</a:t>
            </a:r>
            <a:r>
              <a:rPr lang="en-US" altLang="zh-CN" sz="2800" dirty="0" err="1">
                <a:solidFill>
                  <a:srgbClr val="0000FF"/>
                </a:solidFill>
                <a:latin typeface="Times New Roman" panose="02020603050405020304" pitchFamily="18" charset="0"/>
                <a:cs typeface="Times New Roman" panose="02020603050405020304" pitchFamily="18" charset="0"/>
              </a:rPr>
              <a:t>xs:element</a:t>
            </a:r>
            <a:r>
              <a:rPr lang="en-US" altLang="zh-CN" sz="2800" dirty="0">
                <a:solidFill>
                  <a:srgbClr val="0000FF"/>
                </a:solidFill>
                <a:latin typeface="Times New Roman" panose="02020603050405020304" pitchFamily="18" charset="0"/>
                <a:cs typeface="Times New Roman" panose="02020603050405020304" pitchFamily="18" charset="0"/>
              </a:rPr>
              <a:t> name=“address” type=“</a:t>
            </a:r>
            <a:r>
              <a:rPr lang="en-US" altLang="zh-CN" sz="2800" dirty="0" err="1">
                <a:solidFill>
                  <a:srgbClr val="0000FF"/>
                </a:solidFill>
                <a:latin typeface="Times New Roman" panose="02020603050405020304" pitchFamily="18" charset="0"/>
                <a:cs typeface="Times New Roman" panose="02020603050405020304" pitchFamily="18" charset="0"/>
              </a:rPr>
              <a:t>xs:string</a:t>
            </a:r>
            <a:r>
              <a:rPr lang="en-US" altLang="zh-CN" sz="2800" dirty="0">
                <a:solidFill>
                  <a:srgbClr val="0000FF"/>
                </a:solidFill>
                <a:latin typeface="Times New Roman" panose="02020603050405020304" pitchFamily="18" charset="0"/>
                <a:cs typeface="Times New Roman" panose="02020603050405020304" pitchFamily="18" charset="0"/>
              </a:rPr>
              <a:t>” &gt;</a:t>
            </a:r>
          </a:p>
          <a:p>
            <a:r>
              <a:rPr lang="en-US" altLang="zh-CN" sz="2800" dirty="0">
                <a:solidFill>
                  <a:srgbClr val="0000FF"/>
                </a:solidFill>
                <a:latin typeface="Times New Roman" panose="02020603050405020304" pitchFamily="18" charset="0"/>
                <a:cs typeface="Times New Roman" panose="02020603050405020304" pitchFamily="18" charset="0"/>
              </a:rPr>
              <a:t>             &lt;</a:t>
            </a:r>
            <a:r>
              <a:rPr lang="en-US" altLang="zh-CN" sz="2800" dirty="0" err="1">
                <a:solidFill>
                  <a:srgbClr val="0000FF"/>
                </a:solidFill>
                <a:latin typeface="Times New Roman" panose="02020603050405020304" pitchFamily="18" charset="0"/>
                <a:cs typeface="Times New Roman" panose="02020603050405020304" pitchFamily="18" charset="0"/>
              </a:rPr>
              <a:t>xs:element</a:t>
            </a:r>
            <a:r>
              <a:rPr lang="en-US" altLang="zh-CN" sz="2800" dirty="0">
                <a:solidFill>
                  <a:srgbClr val="0000FF"/>
                </a:solidFill>
                <a:latin typeface="Times New Roman" panose="02020603050405020304" pitchFamily="18" charset="0"/>
                <a:cs typeface="Times New Roman" panose="02020603050405020304" pitchFamily="18" charset="0"/>
              </a:rPr>
              <a:t> name=“age” type=“</a:t>
            </a:r>
            <a:r>
              <a:rPr lang="en-US" altLang="zh-CN" sz="2800" dirty="0" err="1">
                <a:solidFill>
                  <a:srgbClr val="0000FF"/>
                </a:solidFill>
                <a:latin typeface="Times New Roman" panose="02020603050405020304" pitchFamily="18" charset="0"/>
                <a:cs typeface="Times New Roman" panose="02020603050405020304" pitchFamily="18" charset="0"/>
              </a:rPr>
              <a:t>xs:int</a:t>
            </a:r>
            <a:r>
              <a:rPr lang="en-US" altLang="zh-CN" sz="2800" dirty="0">
                <a:solidFill>
                  <a:srgbClr val="0000FF"/>
                </a:solidFill>
                <a:latin typeface="Times New Roman" panose="02020603050405020304" pitchFamily="18" charset="0"/>
                <a:cs typeface="Times New Roman" panose="02020603050405020304" pitchFamily="18" charset="0"/>
              </a:rPr>
              <a:t>” &gt;</a:t>
            </a:r>
          </a:p>
          <a:p>
            <a:r>
              <a:rPr lang="en-US" altLang="zh-CN" sz="2800" dirty="0">
                <a:solidFill>
                  <a:srgbClr val="0000FF"/>
                </a:solidFill>
                <a:latin typeface="Times New Roman" panose="02020603050405020304" pitchFamily="18" charset="0"/>
                <a:cs typeface="Times New Roman" panose="02020603050405020304" pitchFamily="18" charset="0"/>
              </a:rPr>
              <a:t>         &lt;/</a:t>
            </a:r>
            <a:r>
              <a:rPr lang="en-US" altLang="zh-CN" sz="2800" dirty="0" err="1">
                <a:solidFill>
                  <a:srgbClr val="0000FF"/>
                </a:solidFill>
                <a:latin typeface="Times New Roman" panose="02020603050405020304" pitchFamily="18" charset="0"/>
                <a:cs typeface="Times New Roman" panose="02020603050405020304" pitchFamily="18" charset="0"/>
              </a:rPr>
              <a:t>xs:sequence</a:t>
            </a:r>
            <a:r>
              <a:rPr lang="en-US" altLang="zh-CN" sz="2800" dirty="0">
                <a:solidFill>
                  <a:srgbClr val="0000FF"/>
                </a:solidFill>
                <a:latin typeface="Times New Roman" panose="02020603050405020304" pitchFamily="18" charset="0"/>
                <a:cs typeface="Times New Roman" panose="02020603050405020304" pitchFamily="18" charset="0"/>
              </a:rPr>
              <a:t>&gt;</a:t>
            </a:r>
          </a:p>
          <a:p>
            <a:r>
              <a:rPr lang="en-US" altLang="zh-CN" sz="2800" dirty="0">
                <a:solidFill>
                  <a:srgbClr val="0000FF"/>
                </a:solidFill>
                <a:latin typeface="Times New Roman" panose="02020603050405020304" pitchFamily="18" charset="0"/>
                <a:cs typeface="Times New Roman" panose="02020603050405020304" pitchFamily="18" charset="0"/>
              </a:rPr>
              <a:t>    &lt;/</a:t>
            </a:r>
            <a:r>
              <a:rPr lang="en-US" altLang="zh-CN" sz="2800" dirty="0" err="1">
                <a:solidFill>
                  <a:srgbClr val="0000FF"/>
                </a:solidFill>
                <a:latin typeface="Times New Roman" panose="02020603050405020304" pitchFamily="18" charset="0"/>
                <a:cs typeface="Times New Roman" panose="02020603050405020304" pitchFamily="18" charset="0"/>
              </a:rPr>
              <a:t>xs:complexType</a:t>
            </a:r>
            <a:r>
              <a:rPr lang="en-US" altLang="zh-CN" sz="2800" dirty="0">
                <a:solidFill>
                  <a:srgbClr val="0000FF"/>
                </a:solidFill>
                <a:latin typeface="Times New Roman" panose="02020603050405020304" pitchFamily="18" charset="0"/>
                <a:cs typeface="Times New Roman" panose="02020603050405020304" pitchFamily="18" charset="0"/>
              </a:rPr>
              <a:t>&gt;</a:t>
            </a:r>
          </a:p>
          <a:p>
            <a:r>
              <a:rPr lang="en-US" altLang="zh-CN" sz="2800" dirty="0">
                <a:solidFill>
                  <a:srgbClr val="0000FF"/>
                </a:solidFill>
                <a:latin typeface="Times New Roman" panose="02020603050405020304" pitchFamily="18" charset="0"/>
                <a:cs typeface="Times New Roman" panose="02020603050405020304" pitchFamily="18" charset="0"/>
              </a:rPr>
              <a:t>&lt;/</a:t>
            </a:r>
            <a:r>
              <a:rPr lang="en-US" altLang="zh-CN" sz="2800" dirty="0" err="1">
                <a:solidFill>
                  <a:srgbClr val="0000FF"/>
                </a:solidFill>
                <a:latin typeface="Times New Roman" panose="02020603050405020304" pitchFamily="18" charset="0"/>
                <a:cs typeface="Times New Roman" panose="02020603050405020304" pitchFamily="18" charset="0"/>
              </a:rPr>
              <a:t>xs</a:t>
            </a:r>
            <a:r>
              <a:rPr lang="en-US" altLang="zh-CN" sz="2800" dirty="0">
                <a:solidFill>
                  <a:srgbClr val="0000FF"/>
                </a:solidFill>
                <a:latin typeface="Times New Roman" panose="02020603050405020304" pitchFamily="18" charset="0"/>
                <a:cs typeface="Times New Roman" panose="02020603050405020304" pitchFamily="18" charset="0"/>
              </a:rPr>
              <a:t>: element&gt;</a:t>
            </a:r>
          </a:p>
        </p:txBody>
      </p:sp>
      <p:sp>
        <p:nvSpPr>
          <p:cNvPr id="5" name="矩形 4"/>
          <p:cNvSpPr/>
          <p:nvPr/>
        </p:nvSpPr>
        <p:spPr>
          <a:xfrm>
            <a:off x="3684122" y="620688"/>
            <a:ext cx="4823756" cy="584775"/>
          </a:xfrm>
          <a:prstGeom prst="rect">
            <a:avLst/>
          </a:prstGeom>
        </p:spPr>
        <p:txBody>
          <a:bodyPr wrap="none">
            <a:spAutoFit/>
          </a:bodyPr>
          <a:lstStyle/>
          <a:p>
            <a:r>
              <a:rPr lang="zh-CN" altLang="en-US" sz="32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代码</a:t>
            </a:r>
            <a:r>
              <a:rPr lang="en-US" altLang="zh-CN" sz="32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4.8  </a:t>
            </a:r>
            <a:r>
              <a:rPr lang="zh-CN" altLang="en-US" sz="32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结构的复合类型</a:t>
            </a:r>
            <a:r>
              <a:rPr lang="en-US" altLang="zh-CN" sz="32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 </a:t>
            </a:r>
          </a:p>
        </p:txBody>
      </p:sp>
    </p:spTree>
    <p:extLst>
      <p:ext uri="{BB962C8B-B14F-4D97-AF65-F5344CB8AC3E}">
        <p14:creationId xmlns:p14="http://schemas.microsoft.com/office/powerpoint/2010/main" val="3482585340"/>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0E69547-998E-4DFA-BE33-58A884801B20}"/>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6804B82B-F0F6-468E-BE40-628B2AEA6DA5}"/>
              </a:ext>
            </a:extLst>
          </p:cNvPr>
          <p:cNvSpPr>
            <a:spLocks noGrp="1"/>
          </p:cNvSpPr>
          <p:nvPr>
            <p:ph idx="1"/>
          </p:nvPr>
        </p:nvSpPr>
        <p:spPr/>
        <p:txBody>
          <a:bodyPr/>
          <a:lstStyle/>
          <a:p>
            <a:r>
              <a:rPr lang="zh-CN" altLang="en-US">
                <a:solidFill>
                  <a:srgbClr val="0000FF"/>
                </a:solidFill>
              </a:rPr>
              <a:t>数组</a:t>
            </a:r>
            <a:r>
              <a:rPr lang="en-US" altLang="zh-CN">
                <a:solidFill>
                  <a:srgbClr val="0000FF"/>
                </a:solidFill>
              </a:rPr>
              <a:t>(Arrays)</a:t>
            </a:r>
          </a:p>
          <a:p>
            <a:pPr lvl="1"/>
            <a:r>
              <a:rPr lang="zh-CN" altLang="en-US">
                <a:solidFill>
                  <a:srgbClr val="0000FF"/>
                </a:solidFill>
              </a:rPr>
              <a:t>数组</a:t>
            </a:r>
            <a:r>
              <a:rPr lang="zh-CN" altLang="en-US"/>
              <a:t>采用位置来标识多个值，值用一个顺序位置号存储和检索。</a:t>
            </a:r>
            <a:endParaRPr lang="en-US" altLang="zh-CN"/>
          </a:p>
          <a:p>
            <a:pPr lvl="1"/>
            <a:r>
              <a:rPr lang="zh-CN" altLang="en-US"/>
              <a:t>数组被定义为</a:t>
            </a:r>
            <a:r>
              <a:rPr lang="zh-CN" altLang="en-US">
                <a:solidFill>
                  <a:srgbClr val="0000FF"/>
                </a:solidFill>
              </a:rPr>
              <a:t>“</a:t>
            </a:r>
            <a:r>
              <a:rPr lang="en-US" altLang="zh-CN">
                <a:solidFill>
                  <a:srgbClr val="0000FF"/>
                </a:solidFill>
              </a:rPr>
              <a:t>soapEnv:Array</a:t>
            </a:r>
            <a:r>
              <a:rPr lang="zh-CN" altLang="en-US">
                <a:solidFill>
                  <a:srgbClr val="0000FF"/>
                </a:solidFill>
              </a:rPr>
              <a:t>”</a:t>
            </a:r>
            <a:r>
              <a:rPr lang="zh-CN" altLang="en-US"/>
              <a:t>类型或由</a:t>
            </a:r>
            <a:r>
              <a:rPr lang="zh-CN" altLang="en-US">
                <a:solidFill>
                  <a:srgbClr val="0000FF"/>
                </a:solidFill>
              </a:rPr>
              <a:t>“</a:t>
            </a:r>
            <a:r>
              <a:rPr lang="en-US" altLang="zh-CN">
                <a:solidFill>
                  <a:srgbClr val="0000FF"/>
                </a:solidFill>
              </a:rPr>
              <a:t>soapEnv:Array</a:t>
            </a:r>
            <a:r>
              <a:rPr lang="zh-CN" altLang="en-US">
                <a:solidFill>
                  <a:srgbClr val="0000FF"/>
                </a:solidFill>
              </a:rPr>
              <a:t>”</a:t>
            </a:r>
            <a:r>
              <a:rPr lang="zh-CN" altLang="en-US"/>
              <a:t>衍生的类型。</a:t>
            </a:r>
            <a:endParaRPr lang="en-US" altLang="zh-CN"/>
          </a:p>
          <a:p>
            <a:pPr lvl="1"/>
            <a:r>
              <a:rPr lang="zh-CN" altLang="en-US"/>
              <a:t>数组表示元素值，对元素名没有特别约束。</a:t>
            </a:r>
            <a:endParaRPr lang="en-US" altLang="zh-CN"/>
          </a:p>
          <a:p>
            <a:pPr lvl="1"/>
            <a:r>
              <a:rPr lang="zh-CN" altLang="en-US"/>
              <a:t>数组包含的元素可以是简单类型或复合类型，数组成员值也可以是数组。</a:t>
            </a:r>
            <a:endParaRPr lang="en-US" altLang="zh-CN"/>
          </a:p>
          <a:p>
            <a:pPr lvl="1"/>
            <a:r>
              <a:rPr lang="zh-CN" altLang="en-US"/>
              <a:t>数组可以是单引用或多引用。</a:t>
            </a:r>
          </a:p>
        </p:txBody>
      </p:sp>
    </p:spTree>
    <p:extLst>
      <p:ext uri="{BB962C8B-B14F-4D97-AF65-F5344CB8AC3E}">
        <p14:creationId xmlns:p14="http://schemas.microsoft.com/office/powerpoint/2010/main" val="46749933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p:cNvSpPr txBox="1"/>
          <p:nvPr/>
        </p:nvSpPr>
        <p:spPr>
          <a:xfrm>
            <a:off x="1631504" y="817307"/>
            <a:ext cx="8640960" cy="2308324"/>
          </a:xfrm>
          <a:prstGeom prst="rect">
            <a:avLst/>
          </a:prstGeom>
          <a:solidFill>
            <a:schemeClr val="bg1">
              <a:lumMod val="95000"/>
            </a:schemeClr>
          </a:solidFill>
          <a:ln>
            <a:solidFill>
              <a:schemeClr val="tx1"/>
            </a:solidFill>
          </a:ln>
        </p:spPr>
        <p:txBody>
          <a:bodyPr wrap="square" rtlCol="0">
            <a:spAutoFit/>
          </a:bodyPr>
          <a:lstStyle/>
          <a:p>
            <a:r>
              <a:rPr lang="en-US" altLang="zh-CN" sz="2400" dirty="0">
                <a:solidFill>
                  <a:srgbClr val="0000FF"/>
                </a:solidFill>
                <a:latin typeface="Times New Roman" panose="02020603050405020304" pitchFamily="18" charset="0"/>
                <a:cs typeface="Times New Roman" panose="02020603050405020304" pitchFamily="18" charset="0"/>
              </a:rPr>
              <a:t>&lt;element name= “</a:t>
            </a:r>
            <a:r>
              <a:rPr lang="en-US" altLang="zh-CN" sz="2400" dirty="0" err="1">
                <a:solidFill>
                  <a:srgbClr val="0000FF"/>
                </a:solidFill>
                <a:latin typeface="Times New Roman" panose="02020603050405020304" pitchFamily="18" charset="0"/>
                <a:cs typeface="Times New Roman" panose="02020603050405020304" pitchFamily="18" charset="0"/>
              </a:rPr>
              <a:t>myFavoriteNumbers</a:t>
            </a:r>
            <a:r>
              <a:rPr lang="en-US" altLang="zh-CN" sz="2400" dirty="0">
                <a:solidFill>
                  <a:srgbClr val="0000FF"/>
                </a:solidFill>
                <a:latin typeface="Times New Roman" panose="02020603050405020304" pitchFamily="18" charset="0"/>
                <a:cs typeface="Times New Roman" panose="02020603050405020304" pitchFamily="18" charset="0"/>
              </a:rPr>
              <a:t>” type=“</a:t>
            </a:r>
            <a:r>
              <a:rPr lang="en-US" altLang="zh-CN" sz="2400" dirty="0" err="1">
                <a:solidFill>
                  <a:srgbClr val="0000FF"/>
                </a:solidFill>
                <a:latin typeface="Times New Roman" panose="02020603050405020304" pitchFamily="18" charset="0"/>
                <a:cs typeface="Times New Roman" panose="02020603050405020304" pitchFamily="18" charset="0"/>
              </a:rPr>
              <a:t>soapEnv:Array</a:t>
            </a:r>
            <a:r>
              <a:rPr lang="en-US" altLang="zh-CN" sz="2400" dirty="0">
                <a:solidFill>
                  <a:srgbClr val="0000FF"/>
                </a:solidFill>
                <a:latin typeface="Times New Roman" panose="02020603050405020304" pitchFamily="18" charset="0"/>
                <a:cs typeface="Times New Roman" panose="02020603050405020304" pitchFamily="18" charset="0"/>
              </a:rPr>
              <a:t>”/&gt; </a:t>
            </a:r>
          </a:p>
          <a:p>
            <a:r>
              <a:rPr lang="en-US" altLang="zh-CN" sz="2400" dirty="0">
                <a:solidFill>
                  <a:srgbClr val="0000FF"/>
                </a:solidFill>
                <a:latin typeface="Times New Roman" panose="02020603050405020304" pitchFamily="18" charset="0"/>
                <a:cs typeface="Times New Roman" panose="02020603050405020304" pitchFamily="18" charset="0"/>
              </a:rPr>
              <a:t>    &lt;</a:t>
            </a:r>
            <a:r>
              <a:rPr lang="en-US" altLang="zh-CN" sz="2400" dirty="0" err="1">
                <a:solidFill>
                  <a:srgbClr val="0000FF"/>
                </a:solidFill>
                <a:latin typeface="Times New Roman" panose="02020603050405020304" pitchFamily="18" charset="0"/>
                <a:cs typeface="Times New Roman" panose="02020603050405020304" pitchFamily="18" charset="0"/>
              </a:rPr>
              <a:t>myFavoriteNumbers</a:t>
            </a:r>
            <a:r>
              <a:rPr lang="en-US" altLang="zh-CN" sz="2400" dirty="0">
                <a:solidFill>
                  <a:srgbClr val="0000FF"/>
                </a:solidFill>
                <a:latin typeface="Times New Roman" panose="02020603050405020304" pitchFamily="18" charset="0"/>
                <a:cs typeface="Times New Roman" panose="02020603050405020304" pitchFamily="18" charset="0"/>
              </a:rPr>
              <a:t> </a:t>
            </a:r>
            <a:r>
              <a:rPr lang="en-US" altLang="zh-CN" sz="2400" dirty="0" err="1">
                <a:solidFill>
                  <a:srgbClr val="0000FF"/>
                </a:solidFill>
                <a:latin typeface="Times New Roman" panose="02020603050405020304" pitchFamily="18" charset="0"/>
                <a:cs typeface="Times New Roman" panose="02020603050405020304" pitchFamily="18" charset="0"/>
              </a:rPr>
              <a:t>soapEnv:arrayType</a:t>
            </a:r>
            <a:r>
              <a:rPr lang="en-US" altLang="zh-CN" sz="2400" dirty="0">
                <a:solidFill>
                  <a:srgbClr val="0000FF"/>
                </a:solidFill>
                <a:latin typeface="Times New Roman" panose="02020603050405020304" pitchFamily="18" charset="0"/>
                <a:cs typeface="Times New Roman" panose="02020603050405020304" pitchFamily="18" charset="0"/>
              </a:rPr>
              <a:t> =“</a:t>
            </a:r>
            <a:r>
              <a:rPr lang="en-US" altLang="zh-CN" sz="2400" dirty="0" err="1">
                <a:solidFill>
                  <a:srgbClr val="0000FF"/>
                </a:solidFill>
                <a:latin typeface="Times New Roman" panose="02020603050405020304" pitchFamily="18" charset="0"/>
                <a:cs typeface="Times New Roman" panose="02020603050405020304" pitchFamily="18" charset="0"/>
              </a:rPr>
              <a:t>xsd:int</a:t>
            </a:r>
            <a:r>
              <a:rPr lang="en-US" altLang="zh-CN" sz="2400" dirty="0">
                <a:solidFill>
                  <a:srgbClr val="0000FF"/>
                </a:solidFill>
                <a:latin typeface="Times New Roman" panose="02020603050405020304" pitchFamily="18" charset="0"/>
                <a:cs typeface="Times New Roman" panose="02020603050405020304" pitchFamily="18" charset="0"/>
              </a:rPr>
              <a:t>[2]”&gt;</a:t>
            </a:r>
          </a:p>
          <a:p>
            <a:r>
              <a:rPr lang="en-US" altLang="zh-CN" sz="2400" dirty="0">
                <a:solidFill>
                  <a:srgbClr val="0000FF"/>
                </a:solidFill>
                <a:latin typeface="Times New Roman" panose="02020603050405020304" pitchFamily="18" charset="0"/>
                <a:cs typeface="Times New Roman" panose="02020603050405020304" pitchFamily="18" charset="0"/>
              </a:rPr>
              <a:t>         &lt;number </a:t>
            </a:r>
            <a:r>
              <a:rPr lang="en-US" altLang="zh-CN" sz="2400" dirty="0" err="1">
                <a:solidFill>
                  <a:srgbClr val="0000FF"/>
                </a:solidFill>
                <a:latin typeface="Times New Roman" panose="02020603050405020304" pitchFamily="18" charset="0"/>
                <a:cs typeface="Times New Roman" panose="02020603050405020304" pitchFamily="18" charset="0"/>
              </a:rPr>
              <a:t>xsi:type</a:t>
            </a:r>
            <a:r>
              <a:rPr lang="en-US" altLang="zh-CN" sz="2400" dirty="0">
                <a:solidFill>
                  <a:srgbClr val="0000FF"/>
                </a:solidFill>
                <a:latin typeface="Times New Roman" panose="02020603050405020304" pitchFamily="18" charset="0"/>
                <a:cs typeface="Times New Roman" panose="02020603050405020304" pitchFamily="18" charset="0"/>
              </a:rPr>
              <a:t>=“</a:t>
            </a:r>
            <a:r>
              <a:rPr lang="en-US" altLang="zh-CN" sz="2400" dirty="0" err="1">
                <a:solidFill>
                  <a:srgbClr val="0000FF"/>
                </a:solidFill>
                <a:latin typeface="Times New Roman" panose="02020603050405020304" pitchFamily="18" charset="0"/>
                <a:cs typeface="Times New Roman" panose="02020603050405020304" pitchFamily="18" charset="0"/>
              </a:rPr>
              <a:t>xsd:int</a:t>
            </a:r>
            <a:r>
              <a:rPr lang="en-US" altLang="zh-CN" sz="2400" dirty="0">
                <a:solidFill>
                  <a:srgbClr val="0000FF"/>
                </a:solidFill>
                <a:latin typeface="Times New Roman" panose="02020603050405020304" pitchFamily="18" charset="0"/>
                <a:cs typeface="Times New Roman" panose="02020603050405020304" pitchFamily="18" charset="0"/>
              </a:rPr>
              <a:t>”&gt; 4 &lt;/number&gt;</a:t>
            </a:r>
          </a:p>
          <a:p>
            <a:r>
              <a:rPr lang="en-US" altLang="zh-CN" sz="2400" dirty="0">
                <a:solidFill>
                  <a:srgbClr val="0000FF"/>
                </a:solidFill>
                <a:latin typeface="Times New Roman" panose="02020603050405020304" pitchFamily="18" charset="0"/>
                <a:cs typeface="Times New Roman" panose="02020603050405020304" pitchFamily="18" charset="0"/>
              </a:rPr>
              <a:t>         &lt;number </a:t>
            </a:r>
            <a:r>
              <a:rPr lang="en-US" altLang="zh-CN" sz="2400" dirty="0" err="1">
                <a:solidFill>
                  <a:srgbClr val="0000FF"/>
                </a:solidFill>
                <a:latin typeface="Times New Roman" panose="02020603050405020304" pitchFamily="18" charset="0"/>
                <a:cs typeface="Times New Roman" panose="02020603050405020304" pitchFamily="18" charset="0"/>
              </a:rPr>
              <a:t>xsi:type</a:t>
            </a:r>
            <a:r>
              <a:rPr lang="en-US" altLang="zh-CN" sz="2400" dirty="0">
                <a:solidFill>
                  <a:srgbClr val="0000FF"/>
                </a:solidFill>
                <a:latin typeface="Times New Roman" panose="02020603050405020304" pitchFamily="18" charset="0"/>
                <a:cs typeface="Times New Roman" panose="02020603050405020304" pitchFamily="18" charset="0"/>
              </a:rPr>
              <a:t>=“</a:t>
            </a:r>
            <a:r>
              <a:rPr lang="en-US" altLang="zh-CN" sz="2400" dirty="0" err="1">
                <a:solidFill>
                  <a:srgbClr val="0000FF"/>
                </a:solidFill>
                <a:latin typeface="Times New Roman" panose="02020603050405020304" pitchFamily="18" charset="0"/>
                <a:cs typeface="Times New Roman" panose="02020603050405020304" pitchFamily="18" charset="0"/>
              </a:rPr>
              <a:t>xsd:int</a:t>
            </a:r>
            <a:r>
              <a:rPr lang="en-US" altLang="zh-CN" sz="2400" dirty="0">
                <a:solidFill>
                  <a:srgbClr val="0000FF"/>
                </a:solidFill>
                <a:latin typeface="Times New Roman" panose="02020603050405020304" pitchFamily="18" charset="0"/>
                <a:cs typeface="Times New Roman" panose="02020603050405020304" pitchFamily="18" charset="0"/>
              </a:rPr>
              <a:t>”&gt; 7 &lt;/number&gt;</a:t>
            </a:r>
          </a:p>
          <a:p>
            <a:r>
              <a:rPr lang="en-US" altLang="zh-CN" sz="2400">
                <a:solidFill>
                  <a:srgbClr val="0000FF"/>
                </a:solidFill>
                <a:latin typeface="Times New Roman" panose="02020603050405020304" pitchFamily="18" charset="0"/>
                <a:cs typeface="Times New Roman" panose="02020603050405020304" pitchFamily="18" charset="0"/>
              </a:rPr>
              <a:t>      &lt;/myFavoriteNumbers </a:t>
            </a:r>
            <a:r>
              <a:rPr lang="en-US" altLang="zh-CN" sz="2400" dirty="0">
                <a:solidFill>
                  <a:srgbClr val="0000FF"/>
                </a:solidFill>
                <a:latin typeface="Times New Roman" panose="02020603050405020304" pitchFamily="18" charset="0"/>
                <a:cs typeface="Times New Roman" panose="02020603050405020304" pitchFamily="18" charset="0"/>
              </a:rPr>
              <a:t>&gt;</a:t>
            </a:r>
          </a:p>
          <a:p>
            <a:r>
              <a:rPr lang="en-US" altLang="zh-CN" sz="2400" dirty="0">
                <a:solidFill>
                  <a:srgbClr val="0000FF"/>
                </a:solidFill>
                <a:latin typeface="Times New Roman" panose="02020603050405020304" pitchFamily="18" charset="0"/>
                <a:cs typeface="Times New Roman" panose="02020603050405020304" pitchFamily="18" charset="0"/>
              </a:rPr>
              <a:t>&lt;/element&gt;</a:t>
            </a:r>
          </a:p>
        </p:txBody>
      </p:sp>
      <p:sp>
        <p:nvSpPr>
          <p:cNvPr id="5" name="矩形 4"/>
          <p:cNvSpPr/>
          <p:nvPr/>
        </p:nvSpPr>
        <p:spPr>
          <a:xfrm>
            <a:off x="3731486" y="182295"/>
            <a:ext cx="4852610" cy="523220"/>
          </a:xfrm>
          <a:prstGeom prst="rect">
            <a:avLst/>
          </a:prstGeom>
        </p:spPr>
        <p:txBody>
          <a:bodyPr wrap="none">
            <a:spAutoFit/>
          </a:bodyPr>
          <a:lstStyle/>
          <a:p>
            <a:r>
              <a:rPr lang="zh-CN" altLang="en-US" sz="28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代码</a:t>
            </a:r>
            <a:r>
              <a:rPr lang="en-US" altLang="zh-CN" sz="28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4.9  </a:t>
            </a:r>
            <a:r>
              <a:rPr lang="zh-CN" altLang="en-US" sz="28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一个整型数组的片段</a:t>
            </a:r>
            <a:endParaRPr lang="en-US" altLang="zh-CN" sz="28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6" name="矩形 5"/>
          <p:cNvSpPr/>
          <p:nvPr/>
        </p:nvSpPr>
        <p:spPr>
          <a:xfrm>
            <a:off x="3686601" y="3382874"/>
            <a:ext cx="4956806" cy="523220"/>
          </a:xfrm>
          <a:prstGeom prst="rect">
            <a:avLst/>
          </a:prstGeom>
        </p:spPr>
        <p:txBody>
          <a:bodyPr wrap="none">
            <a:spAutoFit/>
          </a:bodyPr>
          <a:lstStyle/>
          <a:p>
            <a:r>
              <a:rPr lang="zh-CN" altLang="en-US" sz="280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代码</a:t>
            </a:r>
            <a:r>
              <a:rPr lang="en-US" altLang="zh-CN" sz="28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4.10 </a:t>
            </a:r>
            <a:r>
              <a:rPr lang="zh-CN" altLang="en-US" sz="28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一个整型数组</a:t>
            </a:r>
            <a:r>
              <a:rPr lang="zh-CN" altLang="en-US" sz="280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的片段</a:t>
            </a:r>
            <a:endParaRPr lang="en-US" altLang="zh-CN" sz="28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7" name="TextBox 6"/>
          <p:cNvSpPr txBox="1"/>
          <p:nvPr/>
        </p:nvSpPr>
        <p:spPr>
          <a:xfrm>
            <a:off x="1631504" y="4043683"/>
            <a:ext cx="8640960" cy="2308324"/>
          </a:xfrm>
          <a:prstGeom prst="rect">
            <a:avLst/>
          </a:prstGeom>
          <a:solidFill>
            <a:schemeClr val="bg1">
              <a:lumMod val="95000"/>
            </a:schemeClr>
          </a:solidFill>
          <a:ln>
            <a:solidFill>
              <a:schemeClr val="tx1"/>
            </a:solidFill>
          </a:ln>
        </p:spPr>
        <p:txBody>
          <a:bodyPr wrap="square" rtlCol="0">
            <a:spAutoFit/>
          </a:bodyPr>
          <a:lstStyle/>
          <a:p>
            <a:r>
              <a:rPr lang="en-US" altLang="zh-CN" sz="2400" dirty="0">
                <a:solidFill>
                  <a:srgbClr val="0000FF"/>
                </a:solidFill>
                <a:latin typeface="Times New Roman" panose="02020603050405020304" pitchFamily="18" charset="0"/>
                <a:cs typeface="Times New Roman" panose="02020603050405020304" pitchFamily="18" charset="0"/>
              </a:rPr>
              <a:t>&lt;element name= “</a:t>
            </a:r>
            <a:r>
              <a:rPr lang="en-US" altLang="zh-CN" sz="2400" dirty="0" err="1">
                <a:solidFill>
                  <a:srgbClr val="0000FF"/>
                </a:solidFill>
                <a:latin typeface="Times New Roman" panose="02020603050405020304" pitchFamily="18" charset="0"/>
                <a:cs typeface="Times New Roman" panose="02020603050405020304" pitchFamily="18" charset="0"/>
              </a:rPr>
              <a:t>myFavoriteNumbers</a:t>
            </a:r>
            <a:r>
              <a:rPr lang="en-US" altLang="zh-CN" sz="2400" dirty="0">
                <a:solidFill>
                  <a:srgbClr val="0000FF"/>
                </a:solidFill>
                <a:latin typeface="Times New Roman" panose="02020603050405020304" pitchFamily="18" charset="0"/>
                <a:cs typeface="Times New Roman" panose="02020603050405020304" pitchFamily="18" charset="0"/>
              </a:rPr>
              <a:t>” type=“</a:t>
            </a:r>
            <a:r>
              <a:rPr lang="en-US" altLang="zh-CN" sz="2400" dirty="0" err="1">
                <a:solidFill>
                  <a:srgbClr val="0000FF"/>
                </a:solidFill>
                <a:latin typeface="Times New Roman" panose="02020603050405020304" pitchFamily="18" charset="0"/>
                <a:cs typeface="Times New Roman" panose="02020603050405020304" pitchFamily="18" charset="0"/>
              </a:rPr>
              <a:t>soapEnv:Array</a:t>
            </a:r>
            <a:r>
              <a:rPr lang="en-US" altLang="zh-CN" sz="2400" dirty="0">
                <a:solidFill>
                  <a:srgbClr val="0000FF"/>
                </a:solidFill>
                <a:latin typeface="Times New Roman" panose="02020603050405020304" pitchFamily="18" charset="0"/>
                <a:cs typeface="Times New Roman" panose="02020603050405020304" pitchFamily="18" charset="0"/>
              </a:rPr>
              <a:t>”/&gt; </a:t>
            </a:r>
          </a:p>
          <a:p>
            <a:r>
              <a:rPr lang="en-US" altLang="zh-CN" sz="2400" dirty="0">
                <a:solidFill>
                  <a:srgbClr val="0000FF"/>
                </a:solidFill>
                <a:latin typeface="Times New Roman" panose="02020603050405020304" pitchFamily="18" charset="0"/>
                <a:cs typeface="Times New Roman" panose="02020603050405020304" pitchFamily="18" charset="0"/>
              </a:rPr>
              <a:t>    &lt;</a:t>
            </a:r>
            <a:r>
              <a:rPr lang="en-US" altLang="zh-CN" sz="2400" dirty="0" err="1">
                <a:solidFill>
                  <a:srgbClr val="0000FF"/>
                </a:solidFill>
                <a:latin typeface="Times New Roman" panose="02020603050405020304" pitchFamily="18" charset="0"/>
                <a:cs typeface="Times New Roman" panose="02020603050405020304" pitchFamily="18" charset="0"/>
              </a:rPr>
              <a:t>myFavoriteNumbers</a:t>
            </a:r>
            <a:r>
              <a:rPr lang="en-US" altLang="zh-CN" sz="2400" dirty="0">
                <a:solidFill>
                  <a:srgbClr val="0000FF"/>
                </a:solidFill>
                <a:latin typeface="Times New Roman" panose="02020603050405020304" pitchFamily="18" charset="0"/>
                <a:cs typeface="Times New Roman" panose="02020603050405020304" pitchFamily="18" charset="0"/>
              </a:rPr>
              <a:t> </a:t>
            </a:r>
            <a:r>
              <a:rPr lang="en-US" altLang="zh-CN" sz="2400" dirty="0" err="1">
                <a:solidFill>
                  <a:srgbClr val="0000FF"/>
                </a:solidFill>
                <a:latin typeface="Times New Roman" panose="02020603050405020304" pitchFamily="18" charset="0"/>
                <a:cs typeface="Times New Roman" panose="02020603050405020304" pitchFamily="18" charset="0"/>
              </a:rPr>
              <a:t>soapEnv:arrayType</a:t>
            </a:r>
            <a:r>
              <a:rPr lang="en-US" altLang="zh-CN" sz="2400" dirty="0">
                <a:solidFill>
                  <a:srgbClr val="0000FF"/>
                </a:solidFill>
                <a:latin typeface="Times New Roman" panose="02020603050405020304" pitchFamily="18" charset="0"/>
                <a:cs typeface="Times New Roman" panose="02020603050405020304" pitchFamily="18" charset="0"/>
              </a:rPr>
              <a:t> =“</a:t>
            </a:r>
            <a:r>
              <a:rPr lang="en-US" altLang="zh-CN" sz="2400" dirty="0" err="1">
                <a:solidFill>
                  <a:srgbClr val="0000FF"/>
                </a:solidFill>
                <a:latin typeface="Times New Roman" panose="02020603050405020304" pitchFamily="18" charset="0"/>
                <a:cs typeface="Times New Roman" panose="02020603050405020304" pitchFamily="18" charset="0"/>
              </a:rPr>
              <a:t>xsd:int</a:t>
            </a:r>
            <a:r>
              <a:rPr lang="en-US" altLang="zh-CN" sz="2400" dirty="0">
                <a:solidFill>
                  <a:srgbClr val="0000FF"/>
                </a:solidFill>
                <a:latin typeface="Times New Roman" panose="02020603050405020304" pitchFamily="18" charset="0"/>
                <a:cs typeface="Times New Roman" panose="02020603050405020304" pitchFamily="18" charset="0"/>
              </a:rPr>
              <a:t>[2]”&gt;</a:t>
            </a:r>
          </a:p>
          <a:p>
            <a:r>
              <a:rPr lang="en-US" altLang="zh-CN" sz="2400" dirty="0">
                <a:solidFill>
                  <a:srgbClr val="0000FF"/>
                </a:solidFill>
                <a:latin typeface="Times New Roman" panose="02020603050405020304" pitchFamily="18" charset="0"/>
                <a:cs typeface="Times New Roman" panose="02020603050405020304" pitchFamily="18" charset="0"/>
              </a:rPr>
              <a:t>         &lt;</a:t>
            </a:r>
            <a:r>
              <a:rPr lang="en-US" altLang="zh-CN" sz="2400" dirty="0" err="1">
                <a:solidFill>
                  <a:srgbClr val="0000FF"/>
                </a:solidFill>
                <a:latin typeface="Times New Roman" panose="02020603050405020304" pitchFamily="18" charset="0"/>
                <a:cs typeface="Times New Roman" panose="02020603050405020304" pitchFamily="18" charset="0"/>
              </a:rPr>
              <a:t>soapEnv:int</a:t>
            </a:r>
            <a:r>
              <a:rPr lang="en-US" altLang="zh-CN" sz="2400" dirty="0">
                <a:solidFill>
                  <a:srgbClr val="0000FF"/>
                </a:solidFill>
                <a:latin typeface="Times New Roman" panose="02020603050405020304" pitchFamily="18" charset="0"/>
                <a:cs typeface="Times New Roman" panose="02020603050405020304" pitchFamily="18" charset="0"/>
              </a:rPr>
              <a:t>&gt; 3&lt; </a:t>
            </a:r>
            <a:r>
              <a:rPr lang="en-US" altLang="zh-CN" sz="2400" dirty="0" err="1">
                <a:solidFill>
                  <a:srgbClr val="0000FF"/>
                </a:solidFill>
                <a:latin typeface="Times New Roman" panose="02020603050405020304" pitchFamily="18" charset="0"/>
                <a:cs typeface="Times New Roman" panose="02020603050405020304" pitchFamily="18" charset="0"/>
              </a:rPr>
              <a:t>soapEnv:int</a:t>
            </a:r>
            <a:r>
              <a:rPr lang="en-US" altLang="zh-CN" sz="2400" dirty="0">
                <a:solidFill>
                  <a:srgbClr val="0000FF"/>
                </a:solidFill>
                <a:latin typeface="Times New Roman" panose="02020603050405020304" pitchFamily="18" charset="0"/>
                <a:cs typeface="Times New Roman" panose="02020603050405020304" pitchFamily="18" charset="0"/>
              </a:rPr>
              <a:t> &gt;</a:t>
            </a:r>
          </a:p>
          <a:p>
            <a:r>
              <a:rPr lang="en-US" altLang="zh-CN" sz="2400" dirty="0">
                <a:solidFill>
                  <a:srgbClr val="0000FF"/>
                </a:solidFill>
                <a:latin typeface="Times New Roman" panose="02020603050405020304" pitchFamily="18" charset="0"/>
                <a:cs typeface="Times New Roman" panose="02020603050405020304" pitchFamily="18" charset="0"/>
              </a:rPr>
              <a:t>         &lt;</a:t>
            </a:r>
            <a:r>
              <a:rPr lang="en-US" altLang="zh-CN" sz="2400" dirty="0" err="1">
                <a:solidFill>
                  <a:srgbClr val="0000FF"/>
                </a:solidFill>
                <a:latin typeface="Times New Roman" panose="02020603050405020304" pitchFamily="18" charset="0"/>
                <a:cs typeface="Times New Roman" panose="02020603050405020304" pitchFamily="18" charset="0"/>
              </a:rPr>
              <a:t>soapEnv:int</a:t>
            </a:r>
            <a:r>
              <a:rPr lang="en-US" altLang="zh-CN" sz="2400" dirty="0">
                <a:solidFill>
                  <a:srgbClr val="0000FF"/>
                </a:solidFill>
                <a:latin typeface="Times New Roman" panose="02020603050405020304" pitchFamily="18" charset="0"/>
                <a:cs typeface="Times New Roman" panose="02020603050405020304" pitchFamily="18" charset="0"/>
              </a:rPr>
              <a:t>&gt; 4 &lt; </a:t>
            </a:r>
            <a:r>
              <a:rPr lang="en-US" altLang="zh-CN" sz="2400" dirty="0" err="1">
                <a:solidFill>
                  <a:srgbClr val="0000FF"/>
                </a:solidFill>
                <a:latin typeface="Times New Roman" panose="02020603050405020304" pitchFamily="18" charset="0"/>
                <a:cs typeface="Times New Roman" panose="02020603050405020304" pitchFamily="18" charset="0"/>
              </a:rPr>
              <a:t>soapEnv:int</a:t>
            </a:r>
            <a:r>
              <a:rPr lang="en-US" altLang="zh-CN" sz="2400" dirty="0">
                <a:solidFill>
                  <a:srgbClr val="0000FF"/>
                </a:solidFill>
                <a:latin typeface="Times New Roman" panose="02020603050405020304" pitchFamily="18" charset="0"/>
                <a:cs typeface="Times New Roman" panose="02020603050405020304" pitchFamily="18" charset="0"/>
              </a:rPr>
              <a:t> &gt;</a:t>
            </a:r>
          </a:p>
          <a:p>
            <a:r>
              <a:rPr lang="en-US" altLang="zh-CN" sz="2400">
                <a:solidFill>
                  <a:srgbClr val="0000FF"/>
                </a:solidFill>
                <a:latin typeface="Times New Roman" panose="02020603050405020304" pitchFamily="18" charset="0"/>
                <a:cs typeface="Times New Roman" panose="02020603050405020304" pitchFamily="18" charset="0"/>
              </a:rPr>
              <a:t>&lt;/myFavoriteNumbers </a:t>
            </a:r>
            <a:r>
              <a:rPr lang="en-US" altLang="zh-CN" sz="2400" dirty="0">
                <a:solidFill>
                  <a:srgbClr val="0000FF"/>
                </a:solidFill>
                <a:latin typeface="Times New Roman" panose="02020603050405020304" pitchFamily="18" charset="0"/>
                <a:cs typeface="Times New Roman" panose="02020603050405020304" pitchFamily="18" charset="0"/>
              </a:rPr>
              <a:t>&gt;</a:t>
            </a:r>
          </a:p>
          <a:p>
            <a:r>
              <a:rPr lang="en-US" altLang="zh-CN" sz="2400" dirty="0">
                <a:solidFill>
                  <a:srgbClr val="0000FF"/>
                </a:solidFill>
                <a:latin typeface="Times New Roman" panose="02020603050405020304" pitchFamily="18" charset="0"/>
                <a:cs typeface="Times New Roman" panose="02020603050405020304" pitchFamily="18" charset="0"/>
              </a:rPr>
              <a:t>&lt;/element&gt;</a:t>
            </a:r>
          </a:p>
        </p:txBody>
      </p:sp>
      <p:cxnSp>
        <p:nvCxnSpPr>
          <p:cNvPr id="8" name="直接箭头连接符 7"/>
          <p:cNvCxnSpPr>
            <a:cxnSpLocks/>
          </p:cNvCxnSpPr>
          <p:nvPr/>
        </p:nvCxnSpPr>
        <p:spPr>
          <a:xfrm flipV="1">
            <a:off x="5825968" y="5518018"/>
            <a:ext cx="0" cy="287246"/>
          </a:xfrm>
          <a:prstGeom prst="straightConnector1">
            <a:avLst/>
          </a:prstGeom>
          <a:ln w="2540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4871863" y="5805264"/>
            <a:ext cx="6480715" cy="400110"/>
          </a:xfrm>
          <a:prstGeom prst="rect">
            <a:avLst/>
          </a:prstGeom>
          <a:noFill/>
        </p:spPr>
        <p:txBody>
          <a:bodyPr wrap="square" rtlCol="0">
            <a:spAutoFit/>
          </a:bodyPr>
          <a:lstStyle/>
          <a:p>
            <a:r>
              <a:rPr lang="zh-CN" altLang="en-US" sz="2000" b="1" dirty="0">
                <a:solidFill>
                  <a:srgbClr val="FF0000"/>
                </a:solidFill>
                <a:latin typeface="Times New Roman" panose="02020603050405020304" pitchFamily="18" charset="0"/>
                <a:cs typeface="Times New Roman" panose="02020603050405020304" pitchFamily="18" charset="0"/>
              </a:rPr>
              <a:t>数组元素的类型也可直接通过“</a:t>
            </a:r>
            <a:r>
              <a:rPr lang="en-US" altLang="zh-CN" sz="2000" b="1" dirty="0" err="1">
                <a:solidFill>
                  <a:srgbClr val="FF0000"/>
                </a:solidFill>
                <a:latin typeface="Times New Roman" panose="02020603050405020304" pitchFamily="18" charset="0"/>
                <a:cs typeface="Times New Roman" panose="02020603050405020304" pitchFamily="18" charset="0"/>
              </a:rPr>
              <a:t>soapEnv:int</a:t>
            </a:r>
            <a:r>
              <a:rPr lang="zh-CN" altLang="en-US" sz="2000" b="1" dirty="0">
                <a:solidFill>
                  <a:srgbClr val="FF0000"/>
                </a:solidFill>
                <a:latin typeface="Times New Roman" panose="02020603050405020304" pitchFamily="18" charset="0"/>
                <a:cs typeface="Times New Roman" panose="02020603050405020304" pitchFamily="18" charset="0"/>
              </a:rPr>
              <a:t>”属性指明</a:t>
            </a:r>
          </a:p>
        </p:txBody>
      </p:sp>
    </p:spTree>
    <p:extLst>
      <p:ext uri="{BB962C8B-B14F-4D97-AF65-F5344CB8AC3E}">
        <p14:creationId xmlns:p14="http://schemas.microsoft.com/office/powerpoint/2010/main" val="116693188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22B756E-F144-4AA6-B1B9-F4505F61F25D}"/>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BE272BF7-F6F9-4DD5-9F25-6DBCF74FFF4E}"/>
              </a:ext>
            </a:extLst>
          </p:cNvPr>
          <p:cNvSpPr>
            <a:spLocks noGrp="1"/>
          </p:cNvSpPr>
          <p:nvPr>
            <p:ph idx="1"/>
          </p:nvPr>
        </p:nvSpPr>
        <p:spPr/>
        <p:txBody>
          <a:bodyPr/>
          <a:lstStyle/>
          <a:p>
            <a:r>
              <a:rPr lang="zh-CN" altLang="en-US"/>
              <a:t>消息传递</a:t>
            </a:r>
            <a:endParaRPr lang="en-US" altLang="zh-CN"/>
          </a:p>
          <a:p>
            <a:pPr lvl="1"/>
            <a:r>
              <a:rPr lang="zh-CN" altLang="en-US"/>
              <a:t>发送者发出消息后继续执行。</a:t>
            </a:r>
            <a:endParaRPr lang="en-US" altLang="zh-CN"/>
          </a:p>
          <a:p>
            <a:pPr lvl="1"/>
            <a:r>
              <a:rPr lang="zh-CN" altLang="en-US"/>
              <a:t>用于发送消息时不需要响应的场景。</a:t>
            </a:r>
            <a:endParaRPr lang="en-US" altLang="zh-CN"/>
          </a:p>
          <a:p>
            <a:pPr lvl="1"/>
            <a:endParaRPr lang="zh-CN" altLang="en-US"/>
          </a:p>
        </p:txBody>
      </p:sp>
      <p:pic>
        <p:nvPicPr>
          <p:cNvPr id="4" name="Picture 2">
            <a:extLst>
              <a:ext uri="{FF2B5EF4-FFF2-40B4-BE49-F238E27FC236}">
                <a16:creationId xmlns:a16="http://schemas.microsoft.com/office/drawing/2014/main" id="{BF90B2CD-D3E9-47BA-9D25-0AB0614CDC3A}"/>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783632" y="3068960"/>
            <a:ext cx="6494358" cy="31863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48455324"/>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4.2.6 SOAP</a:t>
            </a:r>
            <a:r>
              <a:rPr lang="zh-CN" altLang="en-US" dirty="0"/>
              <a:t>和传输协议的绑定</a:t>
            </a:r>
          </a:p>
        </p:txBody>
      </p:sp>
      <p:sp>
        <p:nvSpPr>
          <p:cNvPr id="3" name="内容占位符 2"/>
          <p:cNvSpPr>
            <a:spLocks noGrp="1"/>
          </p:cNvSpPr>
          <p:nvPr>
            <p:ph idx="1"/>
          </p:nvPr>
        </p:nvSpPr>
        <p:spPr/>
        <p:txBody>
          <a:bodyPr>
            <a:normAutofit lnSpcReduction="10000"/>
          </a:bodyPr>
          <a:lstStyle/>
          <a:p>
            <a:r>
              <a:rPr lang="en-US" altLang="zh-CN" dirty="0">
                <a:solidFill>
                  <a:srgbClr val="0000FF"/>
                </a:solidFill>
              </a:rPr>
              <a:t>SOAP</a:t>
            </a:r>
            <a:r>
              <a:rPr lang="zh-CN" altLang="en-US" dirty="0">
                <a:solidFill>
                  <a:srgbClr val="0000FF"/>
                </a:solidFill>
              </a:rPr>
              <a:t>消息可以和各种网络传输协议绑定</a:t>
            </a:r>
            <a:r>
              <a:rPr lang="zh-CN" altLang="en-US" dirty="0"/>
              <a:t>，如</a:t>
            </a:r>
            <a:r>
              <a:rPr lang="en-US" altLang="zh-CN" dirty="0"/>
              <a:t>SOAP1.1</a:t>
            </a:r>
            <a:r>
              <a:rPr lang="zh-CN" altLang="en-US" dirty="0"/>
              <a:t>规范最初规定的</a:t>
            </a:r>
            <a:r>
              <a:rPr lang="en-US" altLang="zh-CN" dirty="0"/>
              <a:t>HTTP</a:t>
            </a:r>
            <a:r>
              <a:rPr lang="zh-CN" altLang="en-US" dirty="0"/>
              <a:t>协议，</a:t>
            </a:r>
            <a:r>
              <a:rPr lang="en-US" altLang="zh-CN" dirty="0"/>
              <a:t>SOAP1.2</a:t>
            </a:r>
            <a:r>
              <a:rPr lang="zh-CN" altLang="en-US" dirty="0"/>
              <a:t>规范和主流</a:t>
            </a:r>
            <a:r>
              <a:rPr lang="en-US" altLang="zh-CN" dirty="0"/>
              <a:t>SOAP</a:t>
            </a:r>
            <a:r>
              <a:rPr lang="zh-CN" altLang="en-US" dirty="0"/>
              <a:t>供应商推出的</a:t>
            </a:r>
            <a:r>
              <a:rPr lang="en-US" altLang="zh-CN" dirty="0">
                <a:solidFill>
                  <a:srgbClr val="0000FF"/>
                </a:solidFill>
              </a:rPr>
              <a:t>SMTP</a:t>
            </a:r>
            <a:r>
              <a:rPr lang="zh-CN" altLang="en-US" dirty="0">
                <a:solidFill>
                  <a:srgbClr val="0000FF"/>
                </a:solidFill>
              </a:rPr>
              <a:t>，</a:t>
            </a:r>
            <a:r>
              <a:rPr lang="en-US" altLang="zh-CN" dirty="0">
                <a:solidFill>
                  <a:srgbClr val="0000FF"/>
                </a:solidFill>
              </a:rPr>
              <a:t>FTP</a:t>
            </a:r>
            <a:r>
              <a:rPr lang="zh-CN" altLang="en-US" dirty="0">
                <a:solidFill>
                  <a:srgbClr val="0000FF"/>
                </a:solidFill>
              </a:rPr>
              <a:t>，</a:t>
            </a:r>
            <a:r>
              <a:rPr lang="en-US" altLang="zh-CN" dirty="0">
                <a:solidFill>
                  <a:srgbClr val="0000FF"/>
                </a:solidFill>
              </a:rPr>
              <a:t>POP3</a:t>
            </a:r>
            <a:r>
              <a:rPr lang="zh-CN" altLang="en-US" dirty="0">
                <a:solidFill>
                  <a:srgbClr val="0000FF"/>
                </a:solidFill>
              </a:rPr>
              <a:t>，</a:t>
            </a:r>
            <a:r>
              <a:rPr lang="en-US" altLang="zh-CN" dirty="0">
                <a:solidFill>
                  <a:srgbClr val="0000FF"/>
                </a:solidFill>
              </a:rPr>
              <a:t>BEEP</a:t>
            </a:r>
            <a:r>
              <a:rPr lang="zh-CN" altLang="en-US" dirty="0">
                <a:solidFill>
                  <a:srgbClr val="0000FF"/>
                </a:solidFill>
              </a:rPr>
              <a:t>，</a:t>
            </a:r>
            <a:r>
              <a:rPr lang="en-US" altLang="zh-CN" dirty="0">
                <a:solidFill>
                  <a:srgbClr val="0000FF"/>
                </a:solidFill>
              </a:rPr>
              <a:t>JMS</a:t>
            </a:r>
            <a:r>
              <a:rPr lang="zh-CN" altLang="en-US" dirty="0">
                <a:solidFill>
                  <a:srgbClr val="0000FF"/>
                </a:solidFill>
              </a:rPr>
              <a:t>，</a:t>
            </a:r>
            <a:r>
              <a:rPr lang="en-US" altLang="zh-CN" dirty="0">
                <a:solidFill>
                  <a:srgbClr val="0000FF"/>
                </a:solidFill>
              </a:rPr>
              <a:t>MSMQ</a:t>
            </a:r>
            <a:r>
              <a:rPr lang="zh-CN" altLang="en-US" dirty="0"/>
              <a:t>等协议。</a:t>
            </a:r>
            <a:endParaRPr lang="en-US" altLang="zh-CN" dirty="0"/>
          </a:p>
          <a:p>
            <a:r>
              <a:rPr lang="en-US" altLang="zh-CN" dirty="0">
                <a:solidFill>
                  <a:srgbClr val="0000FF"/>
                </a:solidFill>
              </a:rPr>
              <a:t>SOAP</a:t>
            </a:r>
            <a:r>
              <a:rPr lang="zh-CN" altLang="en-US" dirty="0">
                <a:solidFill>
                  <a:srgbClr val="0000FF"/>
                </a:solidFill>
              </a:rPr>
              <a:t>与</a:t>
            </a:r>
            <a:r>
              <a:rPr lang="en-US" altLang="zh-CN" dirty="0">
                <a:solidFill>
                  <a:srgbClr val="0000FF"/>
                </a:solidFill>
              </a:rPr>
              <a:t>HTTP</a:t>
            </a:r>
            <a:r>
              <a:rPr lang="zh-CN" altLang="en-US" dirty="0">
                <a:solidFill>
                  <a:srgbClr val="0000FF"/>
                </a:solidFill>
              </a:rPr>
              <a:t>绑定</a:t>
            </a:r>
            <a:endParaRPr lang="en-US" altLang="zh-CN" dirty="0">
              <a:solidFill>
                <a:srgbClr val="0000FF"/>
              </a:solidFill>
            </a:endParaRPr>
          </a:p>
          <a:p>
            <a:pPr lvl="1"/>
            <a:r>
              <a:rPr lang="zh-CN" altLang="en-US" dirty="0"/>
              <a:t>几乎所有</a:t>
            </a:r>
            <a:r>
              <a:rPr lang="en-US" altLang="zh-CN" dirty="0"/>
              <a:t>SOAP</a:t>
            </a:r>
            <a:r>
              <a:rPr lang="zh-CN" altLang="en-US" dirty="0"/>
              <a:t>实现方案都支持</a:t>
            </a:r>
            <a:r>
              <a:rPr lang="en-US" altLang="zh-CN" dirty="0"/>
              <a:t>HTTP</a:t>
            </a:r>
            <a:r>
              <a:rPr lang="zh-CN" altLang="en-US" dirty="0"/>
              <a:t>绑定，在</a:t>
            </a:r>
            <a:r>
              <a:rPr lang="en-US" altLang="zh-CN" dirty="0"/>
              <a:t>SOAP</a:t>
            </a:r>
            <a:r>
              <a:rPr lang="zh-CN" altLang="en-US" dirty="0"/>
              <a:t>规范中，也仅仅对</a:t>
            </a:r>
            <a:r>
              <a:rPr lang="en-US" altLang="zh-CN" dirty="0"/>
              <a:t>SOAP</a:t>
            </a:r>
            <a:r>
              <a:rPr lang="zh-CN" altLang="en-US" dirty="0"/>
              <a:t>的</a:t>
            </a:r>
            <a:r>
              <a:rPr lang="en-US" altLang="zh-CN" dirty="0"/>
              <a:t>HTTP</a:t>
            </a:r>
            <a:r>
              <a:rPr lang="zh-CN" altLang="en-US" dirty="0"/>
              <a:t>协议绑定进行了详细说明。</a:t>
            </a:r>
            <a:endParaRPr lang="en-US" altLang="zh-CN" dirty="0"/>
          </a:p>
          <a:p>
            <a:pPr lvl="1"/>
            <a:r>
              <a:rPr lang="en-US" altLang="zh-CN" dirty="0"/>
              <a:t>SOAP</a:t>
            </a:r>
            <a:r>
              <a:rPr lang="zh-CN" altLang="en-US" dirty="0"/>
              <a:t>与</a:t>
            </a:r>
            <a:r>
              <a:rPr lang="en-US" altLang="zh-CN" dirty="0"/>
              <a:t>HTTP</a:t>
            </a:r>
            <a:r>
              <a:rPr lang="zh-CN" altLang="en-US" dirty="0"/>
              <a:t>绑定的实现内容：</a:t>
            </a:r>
            <a:endParaRPr lang="en-US" altLang="zh-CN" dirty="0"/>
          </a:p>
          <a:p>
            <a:pPr lvl="2"/>
            <a:r>
              <a:rPr lang="en-US" altLang="zh-CN" dirty="0"/>
              <a:t>SOAP</a:t>
            </a:r>
            <a:r>
              <a:rPr lang="zh-CN" altLang="en-US" dirty="0"/>
              <a:t>遵守</a:t>
            </a:r>
            <a:r>
              <a:rPr lang="en-US" altLang="zh-CN" dirty="0"/>
              <a:t>HTTP</a:t>
            </a:r>
            <a:r>
              <a:rPr lang="zh-CN" altLang="en-US" dirty="0"/>
              <a:t>请求</a:t>
            </a:r>
            <a:r>
              <a:rPr lang="en-US" altLang="zh-CN" dirty="0"/>
              <a:t>/</a:t>
            </a:r>
            <a:r>
              <a:rPr lang="zh-CN" altLang="en-US" dirty="0"/>
              <a:t>响应消息交换模式；</a:t>
            </a:r>
            <a:endParaRPr lang="en-US" altLang="zh-CN" dirty="0"/>
          </a:p>
          <a:p>
            <a:pPr lvl="2"/>
            <a:r>
              <a:rPr lang="zh-CN" altLang="en-US" dirty="0"/>
              <a:t>在</a:t>
            </a:r>
            <a:r>
              <a:rPr lang="en-US" altLang="zh-CN" dirty="0"/>
              <a:t>HTTP</a:t>
            </a:r>
            <a:r>
              <a:rPr lang="zh-CN" altLang="en-US" dirty="0"/>
              <a:t>请求中提供</a:t>
            </a:r>
            <a:r>
              <a:rPr lang="en-US" altLang="zh-CN" dirty="0"/>
              <a:t>SOAP</a:t>
            </a:r>
            <a:r>
              <a:rPr lang="zh-CN" altLang="en-US" dirty="0"/>
              <a:t>请求的参数，并在在</a:t>
            </a:r>
            <a:r>
              <a:rPr lang="en-US" altLang="zh-CN" dirty="0"/>
              <a:t>HTTP</a:t>
            </a:r>
            <a:r>
              <a:rPr lang="zh-CN" altLang="en-US" dirty="0"/>
              <a:t>响应中包含</a:t>
            </a:r>
            <a:r>
              <a:rPr lang="en-US" altLang="zh-CN" dirty="0"/>
              <a:t>SOAP</a:t>
            </a:r>
            <a:r>
              <a:rPr lang="zh-CN" altLang="en-US" dirty="0"/>
              <a:t>响应参数</a:t>
            </a:r>
            <a:endParaRPr lang="en-US" altLang="zh-CN" dirty="0"/>
          </a:p>
        </p:txBody>
      </p:sp>
    </p:spTree>
    <p:extLst>
      <p:ext uri="{BB962C8B-B14F-4D97-AF65-F5344CB8AC3E}">
        <p14:creationId xmlns:p14="http://schemas.microsoft.com/office/powerpoint/2010/main" val="3040065538"/>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DFA6B0-5EBC-4277-8049-63C67115766B}"/>
              </a:ext>
            </a:extLst>
          </p:cNvPr>
          <p:cNvSpPr>
            <a:spLocks noGrp="1"/>
          </p:cNvSpPr>
          <p:nvPr>
            <p:ph type="title"/>
          </p:nvPr>
        </p:nvSpPr>
        <p:spPr/>
        <p:txBody>
          <a:bodyPr/>
          <a:lstStyle/>
          <a:p>
            <a:r>
              <a:rPr lang="en-US" altLang="zh-CN"/>
              <a:t>4.2.6.1 SOAP</a:t>
            </a:r>
            <a:r>
              <a:rPr lang="zh-CN" altLang="en-US"/>
              <a:t>请求</a:t>
            </a:r>
          </a:p>
        </p:txBody>
      </p:sp>
      <p:sp>
        <p:nvSpPr>
          <p:cNvPr id="3" name="内容占位符 2">
            <a:extLst>
              <a:ext uri="{FF2B5EF4-FFF2-40B4-BE49-F238E27FC236}">
                <a16:creationId xmlns:a16="http://schemas.microsoft.com/office/drawing/2014/main" id="{103760A4-4BC3-431B-8019-F8608937C595}"/>
              </a:ext>
            </a:extLst>
          </p:cNvPr>
          <p:cNvSpPr>
            <a:spLocks noGrp="1"/>
          </p:cNvSpPr>
          <p:nvPr>
            <p:ph idx="1"/>
          </p:nvPr>
        </p:nvSpPr>
        <p:spPr/>
        <p:txBody>
          <a:bodyPr/>
          <a:lstStyle/>
          <a:p>
            <a:r>
              <a:rPr lang="zh-CN" altLang="en-US"/>
              <a:t>根据</a:t>
            </a:r>
            <a:r>
              <a:rPr lang="en-US" altLang="zh-CN"/>
              <a:t>SOAP Web</a:t>
            </a:r>
            <a:r>
              <a:rPr lang="zh-CN" altLang="en-US"/>
              <a:t>方法的定义，在与</a:t>
            </a:r>
            <a:r>
              <a:rPr lang="en-US" altLang="zh-CN"/>
              <a:t>HTTP</a:t>
            </a:r>
            <a:r>
              <a:rPr lang="zh-CN" altLang="en-US"/>
              <a:t>等网络传输协议进行绑定实现</a:t>
            </a:r>
            <a:r>
              <a:rPr lang="en-US" altLang="zh-CN"/>
              <a:t>SOAP</a:t>
            </a:r>
            <a:r>
              <a:rPr lang="zh-CN" altLang="en-US"/>
              <a:t>消息传输时，需要指出所使用的</a:t>
            </a:r>
            <a:r>
              <a:rPr lang="en-US" altLang="zh-CN"/>
              <a:t>SOAP Web</a:t>
            </a:r>
            <a:r>
              <a:rPr lang="zh-CN" altLang="en-US"/>
              <a:t>方法</a:t>
            </a:r>
            <a:r>
              <a:rPr lang="en-US" altLang="zh-CN"/>
              <a:t>(SOAP Web Method)</a:t>
            </a:r>
            <a:r>
              <a:rPr lang="zh-CN" altLang="en-US"/>
              <a:t>，如，</a:t>
            </a:r>
            <a:r>
              <a:rPr lang="en-US" altLang="zh-CN"/>
              <a:t>GET</a:t>
            </a:r>
            <a:r>
              <a:rPr lang="zh-CN" altLang="en-US"/>
              <a:t>、</a:t>
            </a:r>
            <a:r>
              <a:rPr lang="en-US" altLang="zh-CN"/>
              <a:t>POST</a:t>
            </a:r>
            <a:r>
              <a:rPr lang="zh-CN" altLang="en-US"/>
              <a:t>方法。</a:t>
            </a:r>
            <a:endParaRPr lang="en-US" altLang="zh-CN"/>
          </a:p>
          <a:p>
            <a:pPr lvl="1"/>
            <a:r>
              <a:rPr lang="en-US" altLang="zh-CN">
                <a:solidFill>
                  <a:srgbClr val="0000FF"/>
                </a:solidFill>
              </a:rPr>
              <a:t>GET</a:t>
            </a:r>
            <a:r>
              <a:rPr lang="zh-CN" altLang="en-US">
                <a:solidFill>
                  <a:srgbClr val="0000FF"/>
                </a:solidFill>
              </a:rPr>
              <a:t>方法</a:t>
            </a:r>
            <a:r>
              <a:rPr lang="zh-CN" altLang="en-US"/>
              <a:t>通常用来取得</a:t>
            </a:r>
            <a:r>
              <a:rPr lang="en-US" altLang="zh-CN"/>
              <a:t>Web</a:t>
            </a:r>
            <a:r>
              <a:rPr lang="zh-CN" altLang="en-US"/>
              <a:t>上的信息。</a:t>
            </a:r>
            <a:endParaRPr lang="en-US" altLang="zh-CN"/>
          </a:p>
          <a:p>
            <a:pPr lvl="1"/>
            <a:r>
              <a:rPr lang="en-US" altLang="zh-CN">
                <a:solidFill>
                  <a:srgbClr val="0000FF"/>
                </a:solidFill>
              </a:rPr>
              <a:t>POST</a:t>
            </a:r>
            <a:r>
              <a:rPr lang="zh-CN" altLang="en-US">
                <a:solidFill>
                  <a:srgbClr val="0000FF"/>
                </a:solidFill>
              </a:rPr>
              <a:t>方法</a:t>
            </a:r>
            <a:r>
              <a:rPr lang="zh-CN" altLang="en-US"/>
              <a:t>则用来将信息从客户端传送给服务器，然后利用</a:t>
            </a:r>
            <a:r>
              <a:rPr lang="en-US" altLang="zh-CN"/>
              <a:t>POST</a:t>
            </a:r>
            <a:r>
              <a:rPr lang="zh-CN" altLang="en-US"/>
              <a:t>方法所传送的信息就会被服务器上的应用程序使用。</a:t>
            </a:r>
            <a:endParaRPr lang="en-US" altLang="zh-CN"/>
          </a:p>
          <a:p>
            <a:pPr lvl="1"/>
            <a:r>
              <a:rPr lang="zh-CN" altLang="en-US"/>
              <a:t>利用</a:t>
            </a:r>
            <a:r>
              <a:rPr lang="en-US" altLang="zh-CN"/>
              <a:t>GET</a:t>
            </a:r>
            <a:r>
              <a:rPr lang="zh-CN" altLang="en-US"/>
              <a:t>方法只能传送特定类型的信息，而利用</a:t>
            </a:r>
            <a:r>
              <a:rPr lang="en-US" altLang="zh-CN"/>
              <a:t>POST</a:t>
            </a:r>
            <a:r>
              <a:rPr lang="zh-CN" altLang="en-US"/>
              <a:t>方法可以传送各种类型的数据。</a:t>
            </a:r>
            <a:endParaRPr lang="en-US" altLang="zh-CN"/>
          </a:p>
          <a:p>
            <a:endParaRPr lang="zh-CN" altLang="en-US"/>
          </a:p>
        </p:txBody>
      </p:sp>
    </p:spTree>
    <p:extLst>
      <p:ext uri="{BB962C8B-B14F-4D97-AF65-F5344CB8AC3E}">
        <p14:creationId xmlns:p14="http://schemas.microsoft.com/office/powerpoint/2010/main" val="70601665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p:cNvSpPr txBox="1"/>
          <p:nvPr/>
        </p:nvSpPr>
        <p:spPr>
          <a:xfrm>
            <a:off x="1127448" y="938132"/>
            <a:ext cx="9721080" cy="5632311"/>
          </a:xfrm>
          <a:prstGeom prst="rect">
            <a:avLst/>
          </a:prstGeom>
          <a:solidFill>
            <a:schemeClr val="bg1">
              <a:lumMod val="95000"/>
            </a:schemeClr>
          </a:solidFill>
          <a:ln>
            <a:solidFill>
              <a:schemeClr val="tx1"/>
            </a:solidFill>
          </a:ln>
        </p:spPr>
        <p:txBody>
          <a:bodyPr wrap="square" rtlCol="0">
            <a:spAutoFit/>
          </a:bodyPr>
          <a:lstStyle/>
          <a:p>
            <a:r>
              <a:rPr lang="en-US" altLang="zh-CN" sz="2000" dirty="0">
                <a:solidFill>
                  <a:srgbClr val="0000FF"/>
                </a:solidFill>
                <a:latin typeface="Times New Roman" panose="02020603050405020304" pitchFamily="18" charset="0"/>
                <a:cs typeface="Times New Roman" panose="02020603050405020304" pitchFamily="18" charset="0"/>
              </a:rPr>
              <a:t>POST /</a:t>
            </a:r>
            <a:r>
              <a:rPr lang="en-US" altLang="zh-CN" sz="2000" dirty="0" err="1">
                <a:solidFill>
                  <a:srgbClr val="0000FF"/>
                </a:solidFill>
                <a:latin typeface="Times New Roman" panose="02020603050405020304" pitchFamily="18" charset="0"/>
                <a:cs typeface="Times New Roman" panose="02020603050405020304" pitchFamily="18" charset="0"/>
              </a:rPr>
              <a:t>getOrderStatus</a:t>
            </a:r>
            <a:r>
              <a:rPr lang="en-US" altLang="zh-CN" sz="2000" dirty="0">
                <a:solidFill>
                  <a:srgbClr val="0000FF"/>
                </a:solidFill>
                <a:latin typeface="Times New Roman" panose="02020603050405020304" pitchFamily="18" charset="0"/>
                <a:cs typeface="Times New Roman" panose="02020603050405020304" pitchFamily="18" charset="0"/>
              </a:rPr>
              <a:t>  HTTP/1.1</a:t>
            </a:r>
          </a:p>
          <a:p>
            <a:r>
              <a:rPr lang="en-US" altLang="zh-CN" sz="2000" dirty="0" err="1">
                <a:solidFill>
                  <a:srgbClr val="0000FF"/>
                </a:solidFill>
                <a:latin typeface="Times New Roman" panose="02020603050405020304" pitchFamily="18" charset="0"/>
                <a:cs typeface="Times New Roman" panose="02020603050405020304" pitchFamily="18" charset="0"/>
              </a:rPr>
              <a:t>Host:www.advantwise.com</a:t>
            </a:r>
            <a:endParaRPr lang="en-US" altLang="zh-CN" sz="2000" dirty="0">
              <a:solidFill>
                <a:srgbClr val="0000FF"/>
              </a:solidFill>
              <a:latin typeface="Times New Roman" panose="02020603050405020304" pitchFamily="18" charset="0"/>
              <a:cs typeface="Times New Roman" panose="02020603050405020304" pitchFamily="18" charset="0"/>
            </a:endParaRPr>
          </a:p>
          <a:p>
            <a:r>
              <a:rPr lang="en-US" altLang="zh-CN" sz="2000" dirty="0" err="1">
                <a:solidFill>
                  <a:srgbClr val="0000FF"/>
                </a:solidFill>
                <a:latin typeface="Times New Roman" panose="02020603050405020304" pitchFamily="18" charset="0"/>
                <a:cs typeface="Times New Roman" panose="02020603050405020304" pitchFamily="18" charset="0"/>
              </a:rPr>
              <a:t>Content-Type:text</a:t>
            </a:r>
            <a:r>
              <a:rPr lang="en-US" altLang="zh-CN" sz="2000" dirty="0">
                <a:solidFill>
                  <a:srgbClr val="0000FF"/>
                </a:solidFill>
                <a:latin typeface="Times New Roman" panose="02020603050405020304" pitchFamily="18" charset="0"/>
                <a:cs typeface="Times New Roman" panose="02020603050405020304" pitchFamily="18" charset="0"/>
              </a:rPr>
              <a:t>/xml</a:t>
            </a:r>
            <a:r>
              <a:rPr lang="zh-CN" altLang="en-US" sz="2000" dirty="0">
                <a:solidFill>
                  <a:srgbClr val="0000FF"/>
                </a:solidFill>
                <a:latin typeface="Times New Roman" panose="02020603050405020304" pitchFamily="18" charset="0"/>
                <a:cs typeface="Times New Roman" panose="02020603050405020304" pitchFamily="18" charset="0"/>
              </a:rPr>
              <a:t>；</a:t>
            </a:r>
            <a:r>
              <a:rPr lang="en-US" altLang="zh-CN" sz="2000" dirty="0">
                <a:solidFill>
                  <a:srgbClr val="0000FF"/>
                </a:solidFill>
                <a:latin typeface="Times New Roman" panose="02020603050405020304" pitchFamily="18" charset="0"/>
                <a:cs typeface="Times New Roman" panose="02020603050405020304" pitchFamily="18" charset="0"/>
              </a:rPr>
              <a:t>charset=“utf-8”</a:t>
            </a:r>
          </a:p>
          <a:p>
            <a:r>
              <a:rPr lang="en-US" altLang="zh-CN" sz="2000" dirty="0" err="1">
                <a:solidFill>
                  <a:srgbClr val="0000FF"/>
                </a:solidFill>
                <a:latin typeface="Times New Roman" panose="02020603050405020304" pitchFamily="18" charset="0"/>
                <a:cs typeface="Times New Roman" panose="02020603050405020304" pitchFamily="18" charset="0"/>
              </a:rPr>
              <a:t>Content-Length:nnnn</a:t>
            </a:r>
            <a:endParaRPr lang="en-US" altLang="zh-CN" sz="2000" dirty="0">
              <a:solidFill>
                <a:srgbClr val="0000FF"/>
              </a:solidFill>
              <a:latin typeface="Times New Roman" panose="02020603050405020304" pitchFamily="18" charset="0"/>
              <a:cs typeface="Times New Roman" panose="02020603050405020304" pitchFamily="18" charset="0"/>
            </a:endParaRPr>
          </a:p>
          <a:p>
            <a:r>
              <a:rPr lang="en-US" altLang="zh-CN" sz="2000" dirty="0" err="1">
                <a:solidFill>
                  <a:srgbClr val="0000FF"/>
                </a:solidFill>
                <a:latin typeface="Times New Roman" panose="02020603050405020304" pitchFamily="18" charset="0"/>
                <a:cs typeface="Times New Roman" panose="02020603050405020304" pitchFamily="18" charset="0"/>
              </a:rPr>
              <a:t>SOAPAction</a:t>
            </a:r>
            <a:r>
              <a:rPr lang="en-US" altLang="zh-CN" sz="2000" dirty="0">
                <a:solidFill>
                  <a:srgbClr val="0000FF"/>
                </a:solidFill>
                <a:latin typeface="Times New Roman" panose="02020603050405020304" pitchFamily="18" charset="0"/>
                <a:cs typeface="Times New Roman" panose="02020603050405020304" pitchFamily="18" charset="0"/>
              </a:rPr>
              <a:t>:“/</a:t>
            </a:r>
            <a:r>
              <a:rPr lang="en-US" altLang="zh-CN" sz="2000" dirty="0" err="1">
                <a:solidFill>
                  <a:srgbClr val="0000FF"/>
                </a:solidFill>
                <a:latin typeface="Times New Roman" panose="02020603050405020304" pitchFamily="18" charset="0"/>
                <a:cs typeface="Times New Roman" panose="02020603050405020304" pitchFamily="18" charset="0"/>
              </a:rPr>
              <a:t>getOrderStatus</a:t>
            </a:r>
            <a:r>
              <a:rPr lang="en-US" altLang="zh-CN" sz="2000" dirty="0">
                <a:solidFill>
                  <a:srgbClr val="0000FF"/>
                </a:solidFill>
                <a:latin typeface="Times New Roman" panose="02020603050405020304" pitchFamily="18" charset="0"/>
                <a:cs typeface="Times New Roman" panose="02020603050405020304" pitchFamily="18" charset="0"/>
              </a:rPr>
              <a:t>”</a:t>
            </a:r>
          </a:p>
          <a:p>
            <a:r>
              <a:rPr lang="en-US" altLang="zh-CN" sz="2000" dirty="0">
                <a:solidFill>
                  <a:srgbClr val="0000FF"/>
                </a:solidFill>
                <a:latin typeface="Times New Roman" panose="02020603050405020304" pitchFamily="18" charset="0"/>
                <a:cs typeface="Times New Roman" panose="02020603050405020304" pitchFamily="18" charset="0"/>
              </a:rPr>
              <a:t>&lt;? Xml version=“1.0” ?&gt;</a:t>
            </a:r>
          </a:p>
          <a:p>
            <a:r>
              <a:rPr lang="en-US" altLang="zh-CN" sz="2000" dirty="0">
                <a:solidFill>
                  <a:srgbClr val="0000FF"/>
                </a:solidFill>
                <a:latin typeface="Times New Roman" panose="02020603050405020304" pitchFamily="18" charset="0"/>
                <a:cs typeface="Times New Roman" panose="02020603050405020304" pitchFamily="18" charset="0"/>
              </a:rPr>
              <a:t>&lt;!-- SOAP</a:t>
            </a:r>
            <a:r>
              <a:rPr lang="zh-CN" altLang="en-US" sz="2000" dirty="0">
                <a:solidFill>
                  <a:srgbClr val="0000FF"/>
                </a:solidFill>
                <a:latin typeface="Times New Roman" panose="02020603050405020304" pitchFamily="18" charset="0"/>
                <a:cs typeface="Times New Roman" panose="02020603050405020304" pitchFamily="18" charset="0"/>
              </a:rPr>
              <a:t>消息开始 </a:t>
            </a:r>
            <a:r>
              <a:rPr lang="en-US" altLang="zh-CN" sz="2000" dirty="0">
                <a:solidFill>
                  <a:srgbClr val="0000FF"/>
                </a:solidFill>
                <a:latin typeface="Times New Roman" panose="02020603050405020304" pitchFamily="18" charset="0"/>
                <a:cs typeface="Times New Roman" panose="02020603050405020304" pitchFamily="18" charset="0"/>
              </a:rPr>
              <a:t>--&gt;</a:t>
            </a:r>
          </a:p>
          <a:p>
            <a:r>
              <a:rPr lang="en-US" altLang="zh-CN" sz="2000" dirty="0">
                <a:solidFill>
                  <a:srgbClr val="0000FF"/>
                </a:solidFill>
                <a:latin typeface="Times New Roman" panose="02020603050405020304" pitchFamily="18" charset="0"/>
                <a:cs typeface="Times New Roman" panose="02020603050405020304" pitchFamily="18" charset="0"/>
              </a:rPr>
              <a:t>&lt;</a:t>
            </a:r>
            <a:r>
              <a:rPr lang="en-US" altLang="zh-CN" sz="2000" dirty="0" err="1">
                <a:solidFill>
                  <a:srgbClr val="0000FF"/>
                </a:solidFill>
                <a:latin typeface="Times New Roman" panose="02020603050405020304" pitchFamily="18" charset="0"/>
                <a:cs typeface="Times New Roman" panose="02020603050405020304" pitchFamily="18" charset="0"/>
              </a:rPr>
              <a:t>soap-Env:Envelope</a:t>
            </a:r>
            <a:endParaRPr lang="en-US" altLang="zh-CN" sz="2000" dirty="0">
              <a:solidFill>
                <a:srgbClr val="0000FF"/>
              </a:solidFill>
              <a:latin typeface="Times New Roman" panose="02020603050405020304" pitchFamily="18" charset="0"/>
              <a:cs typeface="Times New Roman" panose="02020603050405020304" pitchFamily="18" charset="0"/>
            </a:endParaRPr>
          </a:p>
          <a:p>
            <a:r>
              <a:rPr lang="en-US" altLang="zh-CN" sz="2000" dirty="0">
                <a:solidFill>
                  <a:srgbClr val="0000FF"/>
                </a:solidFill>
                <a:latin typeface="Times New Roman" panose="02020603050405020304" pitchFamily="18" charset="0"/>
                <a:cs typeface="Times New Roman" panose="02020603050405020304" pitchFamily="18" charset="0"/>
              </a:rPr>
              <a:t>       </a:t>
            </a:r>
            <a:r>
              <a:rPr lang="en-US" altLang="zh-CN" sz="2000" dirty="0" err="1">
                <a:solidFill>
                  <a:srgbClr val="0000FF"/>
                </a:solidFill>
                <a:latin typeface="Times New Roman" panose="02020603050405020304" pitchFamily="18" charset="0"/>
                <a:cs typeface="Times New Roman" panose="02020603050405020304" pitchFamily="18" charset="0"/>
              </a:rPr>
              <a:t>xmlns:soapEnv</a:t>
            </a:r>
            <a:r>
              <a:rPr lang="en-US" altLang="zh-CN" sz="2000" dirty="0">
                <a:solidFill>
                  <a:srgbClr val="0000FF"/>
                </a:solidFill>
                <a:latin typeface="Times New Roman" panose="02020603050405020304" pitchFamily="18" charset="0"/>
                <a:cs typeface="Times New Roman" panose="02020603050405020304" pitchFamily="18" charset="0"/>
              </a:rPr>
              <a:t>=“http://www.w3.org/2003/05/soap-envelope/”</a:t>
            </a:r>
          </a:p>
          <a:p>
            <a:r>
              <a:rPr lang="en-US" altLang="zh-CN" sz="2000" dirty="0">
                <a:solidFill>
                  <a:srgbClr val="0000FF"/>
                </a:solidFill>
                <a:latin typeface="Times New Roman" panose="02020603050405020304" pitchFamily="18" charset="0"/>
                <a:cs typeface="Times New Roman" panose="02020603050405020304" pitchFamily="18" charset="0"/>
              </a:rPr>
              <a:t>       </a:t>
            </a:r>
            <a:r>
              <a:rPr lang="en-US" altLang="zh-CN" sz="2000" dirty="0" err="1">
                <a:solidFill>
                  <a:srgbClr val="0000FF"/>
                </a:solidFill>
                <a:latin typeface="Times New Roman" panose="02020603050405020304" pitchFamily="18" charset="0"/>
                <a:cs typeface="Times New Roman" panose="02020603050405020304" pitchFamily="18" charset="0"/>
              </a:rPr>
              <a:t>soapEnv:encodingStyle</a:t>
            </a:r>
            <a:r>
              <a:rPr lang="en-US" altLang="zh-CN" sz="2000" dirty="0">
                <a:solidFill>
                  <a:srgbClr val="0000FF"/>
                </a:solidFill>
                <a:latin typeface="Times New Roman" panose="02020603050405020304" pitchFamily="18" charset="0"/>
                <a:cs typeface="Times New Roman" panose="02020603050405020304" pitchFamily="18" charset="0"/>
              </a:rPr>
              <a:t>=“http://www.w3.org/2003/05/soap-encoding/”&gt;</a:t>
            </a:r>
          </a:p>
          <a:p>
            <a:r>
              <a:rPr lang="en-US" altLang="zh-CN" sz="2000" dirty="0">
                <a:solidFill>
                  <a:srgbClr val="0000FF"/>
                </a:solidFill>
                <a:latin typeface="Times New Roman" panose="02020603050405020304" pitchFamily="18" charset="0"/>
                <a:cs typeface="Times New Roman" panose="02020603050405020304" pitchFamily="18" charset="0"/>
              </a:rPr>
              <a:t>  &lt;</a:t>
            </a:r>
            <a:r>
              <a:rPr lang="en-US" altLang="zh-CN" sz="2000" dirty="0" err="1">
                <a:solidFill>
                  <a:srgbClr val="0000FF"/>
                </a:solidFill>
                <a:latin typeface="Times New Roman" panose="02020603050405020304" pitchFamily="18" charset="0"/>
                <a:cs typeface="Times New Roman" panose="02020603050405020304" pitchFamily="18" charset="0"/>
              </a:rPr>
              <a:t>soap-Env:Body</a:t>
            </a:r>
            <a:r>
              <a:rPr lang="en-US" altLang="zh-CN" sz="2000" dirty="0">
                <a:solidFill>
                  <a:srgbClr val="0000FF"/>
                </a:solidFill>
                <a:latin typeface="Times New Roman" panose="02020603050405020304" pitchFamily="18" charset="0"/>
                <a:cs typeface="Times New Roman" panose="02020603050405020304" pitchFamily="18" charset="0"/>
              </a:rPr>
              <a:t>&gt;</a:t>
            </a:r>
          </a:p>
          <a:p>
            <a:r>
              <a:rPr lang="en-US" altLang="zh-CN" sz="2000" dirty="0">
                <a:solidFill>
                  <a:srgbClr val="0000FF"/>
                </a:solidFill>
                <a:latin typeface="Times New Roman" panose="02020603050405020304" pitchFamily="18" charset="0"/>
                <a:cs typeface="Times New Roman" panose="02020603050405020304" pitchFamily="18" charset="0"/>
              </a:rPr>
              <a:t>      &lt;</a:t>
            </a:r>
            <a:r>
              <a:rPr lang="en-US" altLang="zh-CN" sz="2000" err="1">
                <a:solidFill>
                  <a:srgbClr val="0000FF"/>
                </a:solidFill>
                <a:latin typeface="Times New Roman" panose="02020603050405020304" pitchFamily="18" charset="0"/>
                <a:cs typeface="Times New Roman" panose="02020603050405020304" pitchFamily="18" charset="0"/>
              </a:rPr>
              <a:t>m</a:t>
            </a:r>
            <a:r>
              <a:rPr lang="en-US" altLang="zh-CN" sz="2000">
                <a:solidFill>
                  <a:srgbClr val="0000FF"/>
                </a:solidFill>
                <a:latin typeface="Times New Roman" panose="02020603050405020304" pitchFamily="18" charset="0"/>
                <a:cs typeface="Times New Roman" panose="02020603050405020304" pitchFamily="18" charset="0"/>
              </a:rPr>
              <a:t>:getOrderStatus</a:t>
            </a:r>
            <a:endParaRPr lang="en-US" altLang="zh-CN" sz="2000" dirty="0">
              <a:solidFill>
                <a:srgbClr val="0000FF"/>
              </a:solidFill>
              <a:latin typeface="Times New Roman" panose="02020603050405020304" pitchFamily="18" charset="0"/>
              <a:cs typeface="Times New Roman" panose="02020603050405020304" pitchFamily="18" charset="0"/>
            </a:endParaRPr>
          </a:p>
          <a:p>
            <a:r>
              <a:rPr lang="en-US" altLang="zh-CN" sz="2000" dirty="0">
                <a:solidFill>
                  <a:srgbClr val="0000FF"/>
                </a:solidFill>
                <a:latin typeface="Times New Roman" panose="02020603050405020304" pitchFamily="18" charset="0"/>
                <a:cs typeface="Times New Roman" panose="02020603050405020304" pitchFamily="18" charset="0"/>
              </a:rPr>
              <a:t>           </a:t>
            </a:r>
            <a:r>
              <a:rPr lang="en-US" altLang="zh-CN" sz="2000" dirty="0" err="1">
                <a:solidFill>
                  <a:srgbClr val="0000FF"/>
                </a:solidFill>
                <a:latin typeface="Times New Roman" panose="02020603050405020304" pitchFamily="18" charset="0"/>
                <a:cs typeface="Times New Roman" panose="02020603050405020304" pitchFamily="18" charset="0"/>
              </a:rPr>
              <a:t>soapEnv:encodingStyle</a:t>
            </a:r>
            <a:r>
              <a:rPr lang="en-US" altLang="zh-CN" sz="2000" dirty="0">
                <a:solidFill>
                  <a:srgbClr val="0000FF"/>
                </a:solidFill>
                <a:latin typeface="Times New Roman" panose="02020603050405020304" pitchFamily="18" charset="0"/>
                <a:cs typeface="Times New Roman" panose="02020603050405020304" pitchFamily="18" charset="0"/>
              </a:rPr>
              <a:t>=</a:t>
            </a:r>
            <a:r>
              <a:rPr lang="en-US" altLang="zh-CN" sz="2000" dirty="0">
                <a:solidFill>
                  <a:srgbClr val="0000FF"/>
                </a:solidFill>
                <a:latin typeface="Times New Roman" panose="02020603050405020304" pitchFamily="18" charset="0"/>
                <a:cs typeface="Times New Roman" panose="02020603050405020304" pitchFamily="18" charset="0"/>
                <a:hlinkClick r:id="rId2"/>
              </a:rPr>
              <a:t>http://www.w3.org/2003/05/soap-encoding/</a:t>
            </a:r>
            <a:endParaRPr lang="en-US" altLang="zh-CN" sz="2000" dirty="0">
              <a:solidFill>
                <a:srgbClr val="0000FF"/>
              </a:solidFill>
              <a:latin typeface="Times New Roman" panose="02020603050405020304" pitchFamily="18" charset="0"/>
              <a:cs typeface="Times New Roman" panose="02020603050405020304" pitchFamily="18" charset="0"/>
            </a:endParaRPr>
          </a:p>
          <a:p>
            <a:r>
              <a:rPr lang="en-US" altLang="zh-CN" sz="2000" dirty="0">
                <a:solidFill>
                  <a:srgbClr val="0000FF"/>
                </a:solidFill>
                <a:latin typeface="Times New Roman" panose="02020603050405020304" pitchFamily="18" charset="0"/>
                <a:cs typeface="Times New Roman" panose="02020603050405020304" pitchFamily="18" charset="0"/>
              </a:rPr>
              <a:t>            </a:t>
            </a:r>
            <a:r>
              <a:rPr lang="en-US" altLang="zh-CN" sz="2000" dirty="0" err="1">
                <a:solidFill>
                  <a:srgbClr val="0000FF"/>
                </a:solidFill>
                <a:latin typeface="Times New Roman" panose="02020603050405020304" pitchFamily="18" charset="0"/>
                <a:cs typeface="Times New Roman" panose="02020603050405020304" pitchFamily="18" charset="0"/>
              </a:rPr>
              <a:t>xmlns:m</a:t>
            </a:r>
            <a:r>
              <a:rPr lang="en-US" altLang="zh-CN" sz="2000" dirty="0">
                <a:solidFill>
                  <a:srgbClr val="0000FF"/>
                </a:solidFill>
                <a:latin typeface="Times New Roman" panose="02020603050405020304" pitchFamily="18" charset="0"/>
                <a:cs typeface="Times New Roman" panose="02020603050405020304" pitchFamily="18" charset="0"/>
              </a:rPr>
              <a:t>=“www.advantwise.com/order”&gt;</a:t>
            </a:r>
          </a:p>
          <a:p>
            <a:r>
              <a:rPr lang="en-US" altLang="zh-CN" sz="2000" dirty="0">
                <a:solidFill>
                  <a:srgbClr val="0000FF"/>
                </a:solidFill>
                <a:latin typeface="Times New Roman" panose="02020603050405020304" pitchFamily="18" charset="0"/>
                <a:cs typeface="Times New Roman" panose="02020603050405020304" pitchFamily="18" charset="0"/>
              </a:rPr>
              <a:t>            &lt;</a:t>
            </a:r>
            <a:r>
              <a:rPr lang="en-US" altLang="zh-CN" sz="2000" dirty="0" err="1">
                <a:solidFill>
                  <a:srgbClr val="0000FF"/>
                </a:solidFill>
                <a:latin typeface="Times New Roman" panose="02020603050405020304" pitchFamily="18" charset="0"/>
                <a:cs typeface="Times New Roman" panose="02020603050405020304" pitchFamily="18" charset="0"/>
              </a:rPr>
              <a:t>orderno</a:t>
            </a:r>
            <a:r>
              <a:rPr lang="en-US" altLang="zh-CN" sz="2000" dirty="0">
                <a:solidFill>
                  <a:srgbClr val="0000FF"/>
                </a:solidFill>
                <a:latin typeface="Times New Roman" panose="02020603050405020304" pitchFamily="18" charset="0"/>
                <a:cs typeface="Times New Roman" panose="02020603050405020304" pitchFamily="18" charset="0"/>
              </a:rPr>
              <a:t>&gt; 12345 &lt;/</a:t>
            </a:r>
            <a:r>
              <a:rPr lang="en-US" altLang="zh-CN" sz="2000" dirty="0" err="1">
                <a:solidFill>
                  <a:srgbClr val="0000FF"/>
                </a:solidFill>
                <a:latin typeface="Times New Roman" panose="02020603050405020304" pitchFamily="18" charset="0"/>
                <a:cs typeface="Times New Roman" panose="02020603050405020304" pitchFamily="18" charset="0"/>
              </a:rPr>
              <a:t>orderno</a:t>
            </a:r>
            <a:r>
              <a:rPr lang="en-US" altLang="zh-CN" sz="2000" dirty="0">
                <a:solidFill>
                  <a:srgbClr val="0000FF"/>
                </a:solidFill>
                <a:latin typeface="Times New Roman" panose="02020603050405020304" pitchFamily="18" charset="0"/>
                <a:cs typeface="Times New Roman" panose="02020603050405020304" pitchFamily="18" charset="0"/>
              </a:rPr>
              <a:t>&gt;</a:t>
            </a:r>
          </a:p>
          <a:p>
            <a:r>
              <a:rPr lang="en-US" altLang="zh-CN" sz="2000" dirty="0">
                <a:solidFill>
                  <a:srgbClr val="0000FF"/>
                </a:solidFill>
                <a:latin typeface="Times New Roman" panose="02020603050405020304" pitchFamily="18" charset="0"/>
                <a:cs typeface="Times New Roman" panose="02020603050405020304" pitchFamily="18" charset="0"/>
              </a:rPr>
              <a:t>      &lt;/</a:t>
            </a:r>
            <a:r>
              <a:rPr lang="en-US" altLang="zh-CN" sz="2000" err="1">
                <a:solidFill>
                  <a:srgbClr val="0000FF"/>
                </a:solidFill>
                <a:latin typeface="Times New Roman" panose="02020603050405020304" pitchFamily="18" charset="0"/>
                <a:cs typeface="Times New Roman" panose="02020603050405020304" pitchFamily="18" charset="0"/>
              </a:rPr>
              <a:t>m</a:t>
            </a:r>
            <a:r>
              <a:rPr lang="en-US" altLang="zh-CN" sz="2000">
                <a:solidFill>
                  <a:srgbClr val="0000FF"/>
                </a:solidFill>
                <a:latin typeface="Times New Roman" panose="02020603050405020304" pitchFamily="18" charset="0"/>
                <a:cs typeface="Times New Roman" panose="02020603050405020304" pitchFamily="18" charset="0"/>
              </a:rPr>
              <a:t>:getOrderStatus</a:t>
            </a:r>
            <a:r>
              <a:rPr lang="en-US" altLang="zh-CN" sz="2000" dirty="0">
                <a:solidFill>
                  <a:srgbClr val="0000FF"/>
                </a:solidFill>
                <a:latin typeface="Times New Roman" panose="02020603050405020304" pitchFamily="18" charset="0"/>
                <a:cs typeface="Times New Roman" panose="02020603050405020304" pitchFamily="18" charset="0"/>
              </a:rPr>
              <a:t>&gt;</a:t>
            </a:r>
          </a:p>
          <a:p>
            <a:r>
              <a:rPr lang="en-US" altLang="zh-CN" sz="2000" dirty="0">
                <a:solidFill>
                  <a:srgbClr val="0000FF"/>
                </a:solidFill>
                <a:latin typeface="Times New Roman" panose="02020603050405020304" pitchFamily="18" charset="0"/>
                <a:cs typeface="Times New Roman" panose="02020603050405020304" pitchFamily="18" charset="0"/>
              </a:rPr>
              <a:t>  &lt;</a:t>
            </a:r>
            <a:r>
              <a:rPr lang="en-US" altLang="zh-CN" sz="2000" dirty="0" err="1">
                <a:solidFill>
                  <a:srgbClr val="0000FF"/>
                </a:solidFill>
                <a:latin typeface="Times New Roman" panose="02020603050405020304" pitchFamily="18" charset="0"/>
                <a:cs typeface="Times New Roman" panose="02020603050405020304" pitchFamily="18" charset="0"/>
              </a:rPr>
              <a:t>soap-Env:Body</a:t>
            </a:r>
            <a:r>
              <a:rPr lang="en-US" altLang="zh-CN" sz="2000" dirty="0">
                <a:solidFill>
                  <a:srgbClr val="0000FF"/>
                </a:solidFill>
                <a:latin typeface="Times New Roman" panose="02020603050405020304" pitchFamily="18" charset="0"/>
                <a:cs typeface="Times New Roman" panose="02020603050405020304" pitchFamily="18" charset="0"/>
              </a:rPr>
              <a:t>&gt;</a:t>
            </a:r>
          </a:p>
          <a:p>
            <a:r>
              <a:rPr lang="en-US" altLang="zh-CN" sz="2000" dirty="0">
                <a:solidFill>
                  <a:srgbClr val="0000FF"/>
                </a:solidFill>
                <a:latin typeface="Times New Roman" panose="02020603050405020304" pitchFamily="18" charset="0"/>
                <a:cs typeface="Times New Roman" panose="02020603050405020304" pitchFamily="18" charset="0"/>
              </a:rPr>
              <a:t>&lt;/</a:t>
            </a:r>
            <a:r>
              <a:rPr lang="en-US" altLang="zh-CN" sz="2000" dirty="0" err="1">
                <a:solidFill>
                  <a:srgbClr val="0000FF"/>
                </a:solidFill>
                <a:latin typeface="Times New Roman" panose="02020603050405020304" pitchFamily="18" charset="0"/>
                <a:cs typeface="Times New Roman" panose="02020603050405020304" pitchFamily="18" charset="0"/>
              </a:rPr>
              <a:t>soap-Env:Envelope</a:t>
            </a:r>
            <a:r>
              <a:rPr lang="en-US" altLang="zh-CN" sz="2000" dirty="0">
                <a:solidFill>
                  <a:srgbClr val="0000FF"/>
                </a:solidFill>
                <a:latin typeface="Times New Roman" panose="02020603050405020304" pitchFamily="18" charset="0"/>
                <a:cs typeface="Times New Roman" panose="02020603050405020304" pitchFamily="18" charset="0"/>
              </a:rPr>
              <a:t>&gt;</a:t>
            </a:r>
          </a:p>
        </p:txBody>
      </p:sp>
      <p:sp>
        <p:nvSpPr>
          <p:cNvPr id="5" name="矩形 4"/>
          <p:cNvSpPr/>
          <p:nvPr/>
        </p:nvSpPr>
        <p:spPr>
          <a:xfrm>
            <a:off x="2055118" y="121314"/>
            <a:ext cx="8081764" cy="523220"/>
          </a:xfrm>
          <a:prstGeom prst="rect">
            <a:avLst/>
          </a:prstGeom>
        </p:spPr>
        <p:txBody>
          <a:bodyPr wrap="none">
            <a:spAutoFit/>
          </a:bodyPr>
          <a:lstStyle/>
          <a:p>
            <a:r>
              <a:rPr lang="zh-CN" altLang="en-US" sz="28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代码</a:t>
            </a:r>
            <a:r>
              <a:rPr lang="en-US" altLang="zh-CN" sz="28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4.11   </a:t>
            </a:r>
            <a:r>
              <a:rPr lang="zh-CN" altLang="en-US" sz="28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利用</a:t>
            </a:r>
            <a:r>
              <a:rPr lang="en-US" altLang="zh-CN" sz="28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HTTP POST</a:t>
            </a:r>
            <a:r>
              <a:rPr lang="zh-CN" altLang="en-US" sz="28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消息表示的</a:t>
            </a:r>
            <a:r>
              <a:rPr lang="en-US" altLang="zh-CN" sz="28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SOAP</a:t>
            </a:r>
            <a:r>
              <a:rPr lang="zh-CN" altLang="en-US" sz="28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请求</a:t>
            </a:r>
            <a:endParaRPr lang="en-US" altLang="zh-CN" sz="28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6" name="直接箭头连接符 5"/>
          <p:cNvCxnSpPr/>
          <p:nvPr/>
        </p:nvCxnSpPr>
        <p:spPr>
          <a:xfrm flipH="1">
            <a:off x="4790772" y="1124744"/>
            <a:ext cx="386355" cy="0"/>
          </a:xfrm>
          <a:prstGeom prst="straightConnector1">
            <a:avLst/>
          </a:prstGeom>
          <a:ln w="2540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5311842" y="989154"/>
            <a:ext cx="5320662" cy="246221"/>
          </a:xfrm>
          <a:prstGeom prst="rect">
            <a:avLst/>
          </a:prstGeom>
          <a:noFill/>
        </p:spPr>
        <p:txBody>
          <a:bodyPr wrap="square" rtlCol="0">
            <a:spAutoFit/>
          </a:bodyPr>
          <a:lstStyle/>
          <a:p>
            <a:r>
              <a:rPr lang="zh-CN" altLang="en-US" sz="1000" b="1" dirty="0">
                <a:solidFill>
                  <a:srgbClr val="FF0000"/>
                </a:solidFill>
                <a:latin typeface="Times New Roman" panose="02020603050405020304" pitchFamily="18" charset="0"/>
                <a:cs typeface="Times New Roman" panose="02020603050405020304" pitchFamily="18" charset="0"/>
              </a:rPr>
              <a:t>第一行包含：请求</a:t>
            </a:r>
            <a:r>
              <a:rPr lang="zh-CN" altLang="en-US" sz="1000" b="1">
                <a:solidFill>
                  <a:srgbClr val="FF0000"/>
                </a:solidFill>
                <a:latin typeface="Times New Roman" panose="02020603050405020304" pitchFamily="18" charset="0"/>
                <a:cs typeface="Times New Roman" panose="02020603050405020304" pitchFamily="18" charset="0"/>
              </a:rPr>
              <a:t>的方法</a:t>
            </a:r>
            <a:r>
              <a:rPr lang="en-US" altLang="zh-CN" sz="1000" b="1">
                <a:solidFill>
                  <a:srgbClr val="FF0000"/>
                </a:solidFill>
                <a:latin typeface="Times New Roman" panose="02020603050405020304" pitchFamily="18" charset="0"/>
                <a:cs typeface="Times New Roman" panose="02020603050405020304" pitchFamily="18" charset="0"/>
              </a:rPr>
              <a:t>(POST)</a:t>
            </a:r>
            <a:r>
              <a:rPr lang="zh-CN" altLang="en-US" sz="1000" b="1">
                <a:solidFill>
                  <a:srgbClr val="FF0000"/>
                </a:solidFill>
                <a:latin typeface="Times New Roman" panose="02020603050405020304" pitchFamily="18" charset="0"/>
                <a:cs typeface="Times New Roman" panose="02020603050405020304" pitchFamily="18" charset="0"/>
              </a:rPr>
              <a:t>、</a:t>
            </a:r>
            <a:r>
              <a:rPr lang="zh-CN" altLang="en-US" sz="1000" b="1" dirty="0">
                <a:solidFill>
                  <a:srgbClr val="FF0000"/>
                </a:solidFill>
                <a:latin typeface="Times New Roman" panose="02020603050405020304" pitchFamily="18" charset="0"/>
                <a:cs typeface="Times New Roman" panose="02020603050405020304" pitchFamily="18" charset="0"/>
              </a:rPr>
              <a:t>请求</a:t>
            </a:r>
            <a:r>
              <a:rPr lang="zh-CN" altLang="en-US" sz="1000" b="1">
                <a:solidFill>
                  <a:srgbClr val="FF0000"/>
                </a:solidFill>
                <a:latin typeface="Times New Roman" panose="02020603050405020304" pitchFamily="18" charset="0"/>
                <a:cs typeface="Times New Roman" panose="02020603050405020304" pitchFamily="18" charset="0"/>
              </a:rPr>
              <a:t>的</a:t>
            </a:r>
            <a:r>
              <a:rPr lang="en-US" altLang="zh-CN" sz="1000" b="1">
                <a:solidFill>
                  <a:srgbClr val="FF0000"/>
                </a:solidFill>
                <a:latin typeface="Times New Roman" panose="02020603050405020304" pitchFamily="18" charset="0"/>
                <a:cs typeface="Times New Roman" panose="02020603050405020304" pitchFamily="18" charset="0"/>
              </a:rPr>
              <a:t>URI(/OrderStatus)</a:t>
            </a:r>
            <a:r>
              <a:rPr lang="zh-CN" altLang="en-US" sz="1000" b="1">
                <a:solidFill>
                  <a:srgbClr val="FF0000"/>
                </a:solidFill>
                <a:latin typeface="Times New Roman" panose="02020603050405020304" pitchFamily="18" charset="0"/>
                <a:cs typeface="Times New Roman" panose="02020603050405020304" pitchFamily="18" charset="0"/>
              </a:rPr>
              <a:t>、</a:t>
            </a:r>
            <a:r>
              <a:rPr lang="zh-CN" altLang="en-US" sz="1000" b="1" dirty="0">
                <a:solidFill>
                  <a:srgbClr val="FF0000"/>
                </a:solidFill>
                <a:latin typeface="Times New Roman" panose="02020603050405020304" pitchFamily="18" charset="0"/>
                <a:cs typeface="Times New Roman" panose="02020603050405020304" pitchFamily="18" charset="0"/>
              </a:rPr>
              <a:t>使用协议</a:t>
            </a:r>
            <a:r>
              <a:rPr lang="zh-CN" altLang="en-US" sz="1000" b="1">
                <a:solidFill>
                  <a:srgbClr val="FF0000"/>
                </a:solidFill>
                <a:latin typeface="Times New Roman" panose="02020603050405020304" pitchFamily="18" charset="0"/>
                <a:cs typeface="Times New Roman" panose="02020603050405020304" pitchFamily="18" charset="0"/>
              </a:rPr>
              <a:t>的版本</a:t>
            </a:r>
            <a:r>
              <a:rPr lang="en-US" altLang="zh-CN" sz="1000" b="1">
                <a:solidFill>
                  <a:srgbClr val="FF0000"/>
                </a:solidFill>
                <a:latin typeface="Times New Roman" panose="02020603050405020304" pitchFamily="18" charset="0"/>
                <a:cs typeface="Times New Roman" panose="02020603050405020304" pitchFamily="18" charset="0"/>
              </a:rPr>
              <a:t>(HTTP/1.1)</a:t>
            </a:r>
            <a:endParaRPr lang="zh-CN" altLang="en-US" sz="1000" b="1" dirty="0">
              <a:solidFill>
                <a:srgbClr val="FF0000"/>
              </a:solidFill>
              <a:latin typeface="Times New Roman" panose="02020603050405020304" pitchFamily="18" charset="0"/>
              <a:cs typeface="Times New Roman" panose="02020603050405020304" pitchFamily="18" charset="0"/>
            </a:endParaRPr>
          </a:p>
        </p:txBody>
      </p:sp>
      <p:cxnSp>
        <p:nvCxnSpPr>
          <p:cNvPr id="8" name="直接箭头连接符 7"/>
          <p:cNvCxnSpPr>
            <a:cxnSpLocks/>
          </p:cNvCxnSpPr>
          <p:nvPr/>
        </p:nvCxnSpPr>
        <p:spPr>
          <a:xfrm flipH="1">
            <a:off x="4178532" y="1484784"/>
            <a:ext cx="1068901" cy="0"/>
          </a:xfrm>
          <a:prstGeom prst="straightConnector1">
            <a:avLst/>
          </a:prstGeom>
          <a:ln w="2540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9" name="TextBox 8"/>
          <p:cNvSpPr txBox="1"/>
          <p:nvPr/>
        </p:nvSpPr>
        <p:spPr>
          <a:xfrm>
            <a:off x="5319940" y="1395515"/>
            <a:ext cx="3800396" cy="253916"/>
          </a:xfrm>
          <a:prstGeom prst="rect">
            <a:avLst/>
          </a:prstGeom>
          <a:noFill/>
        </p:spPr>
        <p:txBody>
          <a:bodyPr wrap="square" rtlCol="0">
            <a:spAutoFit/>
          </a:bodyPr>
          <a:lstStyle/>
          <a:p>
            <a:r>
              <a:rPr lang="zh-CN" altLang="en-US" sz="1050" b="1" dirty="0">
                <a:solidFill>
                  <a:srgbClr val="FF0000"/>
                </a:solidFill>
                <a:latin typeface="Times New Roman" panose="02020603050405020304" pitchFamily="18" charset="0"/>
                <a:cs typeface="Times New Roman" panose="02020603050405020304" pitchFamily="18" charset="0"/>
              </a:rPr>
              <a:t>请求消息送至的目标服务的地址</a:t>
            </a:r>
          </a:p>
        </p:txBody>
      </p:sp>
      <p:cxnSp>
        <p:nvCxnSpPr>
          <p:cNvPr id="10" name="直接箭头连接符 9"/>
          <p:cNvCxnSpPr>
            <a:cxnSpLocks/>
          </p:cNvCxnSpPr>
          <p:nvPr/>
        </p:nvCxnSpPr>
        <p:spPr>
          <a:xfrm flipH="1">
            <a:off x="3503712" y="2110740"/>
            <a:ext cx="674820" cy="0"/>
          </a:xfrm>
          <a:prstGeom prst="straightConnector1">
            <a:avLst/>
          </a:prstGeom>
          <a:ln w="2540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4146888" y="2000951"/>
            <a:ext cx="2060478" cy="253916"/>
          </a:xfrm>
          <a:prstGeom prst="rect">
            <a:avLst/>
          </a:prstGeom>
          <a:noFill/>
        </p:spPr>
        <p:txBody>
          <a:bodyPr wrap="square" rtlCol="0">
            <a:spAutoFit/>
          </a:bodyPr>
          <a:lstStyle/>
          <a:p>
            <a:r>
              <a:rPr lang="zh-CN" altLang="en-US" sz="1050" b="1" dirty="0">
                <a:solidFill>
                  <a:srgbClr val="FF0000"/>
                </a:solidFill>
                <a:latin typeface="Times New Roman" panose="02020603050405020304" pitchFamily="18" charset="0"/>
                <a:cs typeface="Times New Roman" panose="02020603050405020304" pitchFamily="18" charset="0"/>
              </a:rPr>
              <a:t>指定负载的大小，以位为单位</a:t>
            </a:r>
          </a:p>
        </p:txBody>
      </p:sp>
      <p:cxnSp>
        <p:nvCxnSpPr>
          <p:cNvPr id="12" name="直接箭头连接符 11"/>
          <p:cNvCxnSpPr/>
          <p:nvPr/>
        </p:nvCxnSpPr>
        <p:spPr>
          <a:xfrm flipH="1">
            <a:off x="5447928" y="1772816"/>
            <a:ext cx="386355" cy="0"/>
          </a:xfrm>
          <a:prstGeom prst="straightConnector1">
            <a:avLst/>
          </a:prstGeom>
          <a:ln w="2540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888626" y="1620078"/>
            <a:ext cx="4562505" cy="507831"/>
          </a:xfrm>
          <a:prstGeom prst="rect">
            <a:avLst/>
          </a:prstGeom>
          <a:noFill/>
        </p:spPr>
        <p:txBody>
          <a:bodyPr wrap="square" rtlCol="0">
            <a:spAutoFit/>
          </a:bodyPr>
          <a:lstStyle/>
          <a:p>
            <a:r>
              <a:rPr lang="zh-CN" altLang="en-US" sz="900" b="1" dirty="0">
                <a:solidFill>
                  <a:srgbClr val="FF0000"/>
                </a:solidFill>
                <a:latin typeface="Times New Roman" panose="02020603050405020304" pitchFamily="18" charset="0"/>
                <a:cs typeface="Times New Roman" panose="02020603050405020304" pitchFamily="18" charset="0"/>
              </a:rPr>
              <a:t>媒体类型和字符编码，</a:t>
            </a:r>
            <a:r>
              <a:rPr lang="en-US" altLang="zh-CN" sz="900" b="1" dirty="0">
                <a:solidFill>
                  <a:srgbClr val="FF0000"/>
                </a:solidFill>
                <a:latin typeface="Times New Roman" panose="02020603050405020304" pitchFamily="18" charset="0"/>
                <a:cs typeface="Times New Roman" panose="02020603050405020304" pitchFamily="18" charset="0"/>
              </a:rPr>
              <a:t>text/xml</a:t>
            </a:r>
            <a:r>
              <a:rPr lang="zh-CN" altLang="en-US" sz="900" b="1" dirty="0">
                <a:solidFill>
                  <a:srgbClr val="FF0000"/>
                </a:solidFill>
                <a:latin typeface="Times New Roman" panose="02020603050405020304" pitchFamily="18" charset="0"/>
                <a:cs typeface="Times New Roman" panose="02020603050405020304" pitchFamily="18" charset="0"/>
              </a:rPr>
              <a:t>表示负载是纯文字形式的</a:t>
            </a:r>
            <a:r>
              <a:rPr lang="en-US" altLang="zh-CN" sz="900" b="1" dirty="0">
                <a:solidFill>
                  <a:srgbClr val="FF0000"/>
                </a:solidFill>
                <a:latin typeface="Times New Roman" panose="02020603050405020304" pitchFamily="18" charset="0"/>
                <a:cs typeface="Times New Roman" panose="02020603050405020304" pitchFamily="18" charset="0"/>
              </a:rPr>
              <a:t>XML</a:t>
            </a:r>
            <a:r>
              <a:rPr lang="zh-CN" altLang="en-US" sz="900" b="1" dirty="0">
                <a:solidFill>
                  <a:srgbClr val="FF0000"/>
                </a:solidFill>
                <a:latin typeface="Times New Roman" panose="02020603050405020304" pitchFamily="18" charset="0"/>
                <a:cs typeface="Times New Roman" panose="02020603050405020304" pitchFamily="18" charset="0"/>
              </a:rPr>
              <a:t>。</a:t>
            </a:r>
            <a:r>
              <a:rPr lang="en-US" altLang="zh-CN" sz="900" b="1" dirty="0">
                <a:solidFill>
                  <a:srgbClr val="FF0000"/>
                </a:solidFill>
                <a:latin typeface="Times New Roman" panose="02020603050405020304" pitchFamily="18" charset="0"/>
                <a:cs typeface="Times New Roman" panose="02020603050405020304" pitchFamily="18" charset="0"/>
              </a:rPr>
              <a:t>HTTP</a:t>
            </a:r>
            <a:r>
              <a:rPr lang="zh-CN" altLang="en-US" sz="900" b="1" dirty="0">
                <a:solidFill>
                  <a:srgbClr val="FF0000"/>
                </a:solidFill>
                <a:latin typeface="Times New Roman" panose="02020603050405020304" pitchFamily="18" charset="0"/>
                <a:cs typeface="Times New Roman" panose="02020603050405020304" pitchFamily="18" charset="0"/>
              </a:rPr>
              <a:t>信息中包含</a:t>
            </a:r>
            <a:r>
              <a:rPr lang="en-US" altLang="zh-CN" sz="900" b="1" dirty="0">
                <a:solidFill>
                  <a:srgbClr val="FF0000"/>
                </a:solidFill>
                <a:latin typeface="Times New Roman" panose="02020603050405020304" pitchFamily="18" charset="0"/>
                <a:cs typeface="Times New Roman" panose="02020603050405020304" pitchFamily="18" charset="0"/>
              </a:rPr>
              <a:t>SOAP</a:t>
            </a:r>
            <a:r>
              <a:rPr lang="zh-CN" altLang="en-US" sz="900" b="1" dirty="0">
                <a:solidFill>
                  <a:srgbClr val="FF0000"/>
                </a:solidFill>
                <a:latin typeface="Times New Roman" panose="02020603050405020304" pitchFamily="18" charset="0"/>
                <a:cs typeface="Times New Roman" panose="02020603050405020304" pitchFamily="18" charset="0"/>
              </a:rPr>
              <a:t>数据主体时，</a:t>
            </a:r>
            <a:r>
              <a:rPr lang="en-US" altLang="zh-CN" sz="900" b="1" dirty="0">
                <a:solidFill>
                  <a:srgbClr val="FF0000"/>
                </a:solidFill>
                <a:latin typeface="Times New Roman" panose="02020603050405020304" pitchFamily="18" charset="0"/>
                <a:cs typeface="Times New Roman" panose="02020603050405020304" pitchFamily="18" charset="0"/>
              </a:rPr>
              <a:t>HTTP</a:t>
            </a:r>
            <a:r>
              <a:rPr lang="zh-CN" altLang="en-US" sz="900" b="1" dirty="0">
                <a:solidFill>
                  <a:srgbClr val="FF0000"/>
                </a:solidFill>
                <a:latin typeface="Times New Roman" panose="02020603050405020304" pitchFamily="18" charset="0"/>
                <a:cs typeface="Times New Roman" panose="02020603050405020304" pitchFamily="18" charset="0"/>
              </a:rPr>
              <a:t>应用程序必须遵循</a:t>
            </a:r>
            <a:r>
              <a:rPr lang="en-US" altLang="zh-CN" sz="900" b="1" dirty="0">
                <a:solidFill>
                  <a:srgbClr val="FF0000"/>
                </a:solidFill>
                <a:latin typeface="Times New Roman" panose="02020603050405020304" pitchFamily="18" charset="0"/>
                <a:cs typeface="Times New Roman" panose="02020603050405020304" pitchFamily="18" charset="0"/>
              </a:rPr>
              <a:t>RFC 2376</a:t>
            </a:r>
            <a:r>
              <a:rPr lang="zh-CN" altLang="en-US" sz="900" b="1" dirty="0">
                <a:solidFill>
                  <a:srgbClr val="FF0000"/>
                </a:solidFill>
                <a:latin typeface="Times New Roman" panose="02020603050405020304" pitchFamily="18" charset="0"/>
                <a:cs typeface="Times New Roman" panose="02020603050405020304" pitchFamily="18" charset="0"/>
              </a:rPr>
              <a:t>的内容型别</a:t>
            </a:r>
            <a:r>
              <a:rPr lang="en-US" altLang="zh-CN" sz="900" b="1" dirty="0">
                <a:solidFill>
                  <a:srgbClr val="FF0000"/>
                </a:solidFill>
                <a:latin typeface="Times New Roman" panose="02020603050405020304" pitchFamily="18" charset="0"/>
                <a:cs typeface="Times New Roman" panose="02020603050405020304" pitchFamily="18" charset="0"/>
              </a:rPr>
              <a:t>text/xml</a:t>
            </a:r>
            <a:r>
              <a:rPr lang="zh-CN" altLang="en-US" sz="900" b="1" dirty="0">
                <a:solidFill>
                  <a:srgbClr val="FF0000"/>
                </a:solidFill>
                <a:latin typeface="Times New Roman" panose="02020603050405020304" pitchFamily="18" charset="0"/>
                <a:cs typeface="Times New Roman" panose="02020603050405020304" pitchFamily="18" charset="0"/>
              </a:rPr>
              <a:t>。负载指的是将被传送的数据。</a:t>
            </a:r>
            <a:r>
              <a:rPr lang="en-US" altLang="zh-CN" sz="900" b="1" dirty="0">
                <a:solidFill>
                  <a:srgbClr val="FF0000"/>
                </a:solidFill>
                <a:latin typeface="Times New Roman" panose="02020603050405020304" pitchFamily="18" charset="0"/>
                <a:cs typeface="Times New Roman" panose="02020603050405020304" pitchFamily="18" charset="0"/>
              </a:rPr>
              <a:t>SOAP</a:t>
            </a:r>
            <a:r>
              <a:rPr lang="zh-CN" altLang="en-US" sz="900" b="1" dirty="0">
                <a:solidFill>
                  <a:srgbClr val="FF0000"/>
                </a:solidFill>
                <a:latin typeface="Times New Roman" panose="02020603050405020304" pitchFamily="18" charset="0"/>
                <a:cs typeface="Times New Roman" panose="02020603050405020304" pitchFamily="18" charset="0"/>
              </a:rPr>
              <a:t>要求必须使用</a:t>
            </a:r>
            <a:r>
              <a:rPr lang="en-US" altLang="zh-CN" sz="900" b="1" dirty="0">
                <a:solidFill>
                  <a:srgbClr val="FF0000"/>
                </a:solidFill>
                <a:latin typeface="Times New Roman" panose="02020603050405020304" pitchFamily="18" charset="0"/>
                <a:cs typeface="Times New Roman" panose="02020603050405020304" pitchFamily="18" charset="0"/>
              </a:rPr>
              <a:t>text/xml</a:t>
            </a:r>
            <a:r>
              <a:rPr lang="zh-CN" altLang="en-US" sz="900" b="1" dirty="0">
                <a:solidFill>
                  <a:srgbClr val="FF0000"/>
                </a:solidFill>
                <a:latin typeface="Times New Roman" panose="02020603050405020304" pitchFamily="18" charset="0"/>
                <a:cs typeface="Times New Roman" panose="02020603050405020304" pitchFamily="18" charset="0"/>
              </a:rPr>
              <a:t>作为其媒体类型；使用</a:t>
            </a:r>
            <a:r>
              <a:rPr lang="en-US" altLang="zh-CN" sz="900" b="1" dirty="0">
                <a:solidFill>
                  <a:srgbClr val="FF0000"/>
                </a:solidFill>
                <a:latin typeface="Times New Roman" panose="02020603050405020304" pitchFamily="18" charset="0"/>
                <a:cs typeface="Times New Roman" panose="02020603050405020304" pitchFamily="18" charset="0"/>
              </a:rPr>
              <a:t>utf-8</a:t>
            </a:r>
            <a:r>
              <a:rPr lang="zh-CN" altLang="en-US" sz="900" b="1" dirty="0">
                <a:solidFill>
                  <a:srgbClr val="FF0000"/>
                </a:solidFill>
                <a:latin typeface="Times New Roman" panose="02020603050405020304" pitchFamily="18" charset="0"/>
                <a:cs typeface="Times New Roman" panose="02020603050405020304" pitchFamily="18" charset="0"/>
              </a:rPr>
              <a:t>作为其编码类型。</a:t>
            </a:r>
          </a:p>
        </p:txBody>
      </p:sp>
      <p:cxnSp>
        <p:nvCxnSpPr>
          <p:cNvPr id="14" name="直接箭头连接符 13"/>
          <p:cNvCxnSpPr>
            <a:cxnSpLocks/>
          </p:cNvCxnSpPr>
          <p:nvPr/>
        </p:nvCxnSpPr>
        <p:spPr>
          <a:xfrm flipH="1" flipV="1">
            <a:off x="2567609" y="2420888"/>
            <a:ext cx="2416340" cy="382374"/>
          </a:xfrm>
          <a:prstGeom prst="straightConnector1">
            <a:avLst/>
          </a:prstGeom>
          <a:ln w="25400">
            <a:solidFill>
              <a:srgbClr val="C00000"/>
            </a:solidFill>
            <a:prstDash val="sysDot"/>
            <a:tailEnd type="arrow"/>
          </a:ln>
        </p:spPr>
        <p:style>
          <a:lnRef idx="1">
            <a:schemeClr val="accent1"/>
          </a:lnRef>
          <a:fillRef idx="0">
            <a:schemeClr val="accent1"/>
          </a:fillRef>
          <a:effectRef idx="0">
            <a:schemeClr val="accent1"/>
          </a:effectRef>
          <a:fontRef idx="minor">
            <a:schemeClr val="tx1"/>
          </a:fontRef>
        </p:style>
      </p:cxnSp>
      <p:sp>
        <p:nvSpPr>
          <p:cNvPr id="17" name="TextBox 16"/>
          <p:cNvSpPr txBox="1"/>
          <p:nvPr/>
        </p:nvSpPr>
        <p:spPr>
          <a:xfrm>
            <a:off x="5011252" y="2606387"/>
            <a:ext cx="5467181" cy="646331"/>
          </a:xfrm>
          <a:prstGeom prst="rect">
            <a:avLst/>
          </a:prstGeom>
          <a:noFill/>
        </p:spPr>
        <p:txBody>
          <a:bodyPr wrap="square" rtlCol="0">
            <a:spAutoFit/>
          </a:bodyPr>
          <a:lstStyle/>
          <a:p>
            <a:r>
              <a:rPr lang="en-US" altLang="zh-CN" sz="1200" b="1" dirty="0" err="1">
                <a:solidFill>
                  <a:srgbClr val="FF0000"/>
                </a:solidFill>
                <a:latin typeface="Times New Roman" panose="02020603050405020304" pitchFamily="18" charset="0"/>
                <a:cs typeface="Times New Roman" panose="02020603050405020304" pitchFamily="18" charset="0"/>
              </a:rPr>
              <a:t>SOAPAction</a:t>
            </a:r>
            <a:r>
              <a:rPr lang="zh-CN" altLang="en-US" sz="1200" b="1" dirty="0">
                <a:solidFill>
                  <a:srgbClr val="FF0000"/>
                </a:solidFill>
                <a:latin typeface="Times New Roman" panose="02020603050405020304" pitchFamily="18" charset="0"/>
                <a:cs typeface="Times New Roman" panose="02020603050405020304" pitchFamily="18" charset="0"/>
              </a:rPr>
              <a:t>对</a:t>
            </a:r>
            <a:r>
              <a:rPr lang="en-US" altLang="zh-CN" sz="1200" b="1" dirty="0">
                <a:solidFill>
                  <a:srgbClr val="FF0000"/>
                </a:solidFill>
                <a:latin typeface="Times New Roman" panose="02020603050405020304" pitchFamily="18" charset="0"/>
                <a:cs typeface="Times New Roman" panose="02020603050405020304" pitchFamily="18" charset="0"/>
              </a:rPr>
              <a:t>SOAP1.2</a:t>
            </a:r>
            <a:r>
              <a:rPr lang="zh-CN" altLang="en-US" sz="1200" b="1" dirty="0">
                <a:solidFill>
                  <a:srgbClr val="FF0000"/>
                </a:solidFill>
                <a:latin typeface="Times New Roman" panose="02020603050405020304" pitchFamily="18" charset="0"/>
                <a:cs typeface="Times New Roman" panose="02020603050405020304" pitchFamily="18" charset="0"/>
              </a:rPr>
              <a:t>可选，用来指定</a:t>
            </a:r>
            <a:r>
              <a:rPr lang="en-US" altLang="zh-CN" sz="1200" b="1" dirty="0">
                <a:solidFill>
                  <a:srgbClr val="FF0000"/>
                </a:solidFill>
                <a:latin typeface="Times New Roman" panose="02020603050405020304" pitchFamily="18" charset="0"/>
                <a:cs typeface="Times New Roman" panose="02020603050405020304" pitchFamily="18" charset="0"/>
              </a:rPr>
              <a:t>SOAP HTTP</a:t>
            </a:r>
            <a:r>
              <a:rPr lang="zh-CN" altLang="en-US" sz="1200" b="1" dirty="0">
                <a:solidFill>
                  <a:srgbClr val="FF0000"/>
                </a:solidFill>
                <a:latin typeface="Times New Roman" panose="02020603050405020304" pitchFamily="18" charset="0"/>
                <a:cs typeface="Times New Roman" panose="02020603050405020304" pitchFamily="18" charset="0"/>
              </a:rPr>
              <a:t>要求的目标。如果</a:t>
            </a:r>
            <a:r>
              <a:rPr lang="en-US" altLang="zh-CN" sz="1200" b="1" dirty="0">
                <a:solidFill>
                  <a:srgbClr val="FF0000"/>
                </a:solidFill>
                <a:latin typeface="Times New Roman" panose="02020603050405020304" pitchFamily="18" charset="0"/>
                <a:cs typeface="Times New Roman" panose="02020603050405020304" pitchFamily="18" charset="0"/>
              </a:rPr>
              <a:t>SOAP</a:t>
            </a:r>
            <a:r>
              <a:rPr lang="zh-CN" altLang="en-US" sz="1200" b="1" dirty="0">
                <a:solidFill>
                  <a:srgbClr val="FF0000"/>
                </a:solidFill>
                <a:latin typeface="Times New Roman" panose="02020603050405020304" pitchFamily="18" charset="0"/>
                <a:cs typeface="Times New Roman" panose="02020603050405020304" pitchFamily="18" charset="0"/>
              </a:rPr>
              <a:t>消息接收节点希望在处理</a:t>
            </a:r>
            <a:r>
              <a:rPr lang="en-US" altLang="zh-CN" sz="1200" b="1" dirty="0">
                <a:solidFill>
                  <a:srgbClr val="FF0000"/>
                </a:solidFill>
                <a:latin typeface="Times New Roman" panose="02020603050405020304" pitchFamily="18" charset="0"/>
                <a:cs typeface="Times New Roman" panose="02020603050405020304" pitchFamily="18" charset="0"/>
              </a:rPr>
              <a:t>SOAP Envelope</a:t>
            </a:r>
            <a:r>
              <a:rPr lang="zh-CN" altLang="en-US" sz="1200" b="1" dirty="0">
                <a:solidFill>
                  <a:srgbClr val="FF0000"/>
                </a:solidFill>
                <a:latin typeface="Times New Roman" panose="02020603050405020304" pitchFamily="18" charset="0"/>
                <a:cs typeface="Times New Roman" panose="02020603050405020304" pitchFamily="18" charset="0"/>
              </a:rPr>
              <a:t>元素之前，就能够了解</a:t>
            </a:r>
            <a:r>
              <a:rPr lang="en-US" altLang="zh-CN" sz="1200" b="1" dirty="0">
                <a:solidFill>
                  <a:srgbClr val="FF0000"/>
                </a:solidFill>
                <a:latin typeface="Times New Roman" panose="02020603050405020304" pitchFamily="18" charset="0"/>
                <a:cs typeface="Times New Roman" panose="02020603050405020304" pitchFamily="18" charset="0"/>
              </a:rPr>
              <a:t>SOAP</a:t>
            </a:r>
            <a:r>
              <a:rPr lang="zh-CN" altLang="en-US" sz="1200" b="1" dirty="0">
                <a:solidFill>
                  <a:srgbClr val="FF0000"/>
                </a:solidFill>
                <a:latin typeface="Times New Roman" panose="02020603050405020304" pitchFamily="18" charset="0"/>
                <a:cs typeface="Times New Roman" panose="02020603050405020304" pitchFamily="18" charset="0"/>
              </a:rPr>
              <a:t>消息的一些确切信息，则可以通过</a:t>
            </a:r>
            <a:r>
              <a:rPr lang="en-US" altLang="zh-CN" sz="1200" b="1" dirty="0">
                <a:solidFill>
                  <a:srgbClr val="FF0000"/>
                </a:solidFill>
                <a:latin typeface="Times New Roman" panose="02020603050405020304" pitchFamily="18" charset="0"/>
                <a:cs typeface="Times New Roman" panose="02020603050405020304" pitchFamily="18" charset="0"/>
              </a:rPr>
              <a:t>HTTP</a:t>
            </a:r>
            <a:r>
              <a:rPr lang="zh-CN" altLang="en-US" sz="1200" b="1" dirty="0">
                <a:solidFill>
                  <a:srgbClr val="FF0000"/>
                </a:solidFill>
                <a:latin typeface="Times New Roman" panose="02020603050405020304" pitchFamily="18" charset="0"/>
                <a:cs typeface="Times New Roman" panose="02020603050405020304" pitchFamily="18" charset="0"/>
              </a:rPr>
              <a:t>绑定中的</a:t>
            </a:r>
            <a:r>
              <a:rPr lang="en-US" altLang="zh-CN" sz="1200" b="1" dirty="0" err="1">
                <a:solidFill>
                  <a:srgbClr val="FF0000"/>
                </a:solidFill>
                <a:latin typeface="Times New Roman" panose="02020603050405020304" pitchFamily="18" charset="0"/>
                <a:cs typeface="Times New Roman" panose="02020603050405020304" pitchFamily="18" charset="0"/>
              </a:rPr>
              <a:t>SOAPAction</a:t>
            </a:r>
            <a:r>
              <a:rPr lang="zh-CN" altLang="en-US" sz="1200" b="1" dirty="0">
                <a:solidFill>
                  <a:srgbClr val="FF0000"/>
                </a:solidFill>
                <a:latin typeface="Times New Roman" panose="02020603050405020304" pitchFamily="18" charset="0"/>
                <a:cs typeface="Times New Roman" panose="02020603050405020304" pitchFamily="18" charset="0"/>
              </a:rPr>
              <a:t>来实现。</a:t>
            </a:r>
          </a:p>
        </p:txBody>
      </p:sp>
    </p:spTree>
    <p:extLst>
      <p:ext uri="{BB962C8B-B14F-4D97-AF65-F5344CB8AC3E}">
        <p14:creationId xmlns:p14="http://schemas.microsoft.com/office/powerpoint/2010/main" val="255820339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489BBB51-6B37-4F19-9B75-124E6B8B1DFF}"/>
              </a:ext>
            </a:extLst>
          </p:cNvPr>
          <p:cNvSpPr>
            <a:spLocks noGrp="1"/>
          </p:cNvSpPr>
          <p:nvPr>
            <p:ph type="title"/>
          </p:nvPr>
        </p:nvSpPr>
        <p:spPr/>
        <p:txBody>
          <a:bodyPr/>
          <a:lstStyle/>
          <a:p>
            <a:r>
              <a:rPr lang="en-US" altLang="zh-CN"/>
              <a:t>4.2.6.2 SOAP</a:t>
            </a:r>
            <a:r>
              <a:rPr lang="zh-CN" altLang="en-US"/>
              <a:t>响应</a:t>
            </a:r>
          </a:p>
        </p:txBody>
      </p:sp>
      <p:sp>
        <p:nvSpPr>
          <p:cNvPr id="4" name="内容占位符 3">
            <a:extLst>
              <a:ext uri="{FF2B5EF4-FFF2-40B4-BE49-F238E27FC236}">
                <a16:creationId xmlns:a16="http://schemas.microsoft.com/office/drawing/2014/main" id="{D51830EB-763A-4F2A-ADD0-3E0C50794821}"/>
              </a:ext>
            </a:extLst>
          </p:cNvPr>
          <p:cNvSpPr>
            <a:spLocks noGrp="1"/>
          </p:cNvSpPr>
          <p:nvPr>
            <p:ph idx="1"/>
          </p:nvPr>
        </p:nvSpPr>
        <p:spPr/>
        <p:txBody>
          <a:bodyPr>
            <a:normAutofit/>
          </a:bodyPr>
          <a:lstStyle/>
          <a:p>
            <a:pPr>
              <a:lnSpc>
                <a:spcPct val="110000"/>
              </a:lnSpc>
            </a:pPr>
            <a:r>
              <a:rPr lang="en-US" altLang="zh-CN">
                <a:solidFill>
                  <a:srgbClr val="0000FF"/>
                </a:solidFill>
              </a:rPr>
              <a:t>SOAP</a:t>
            </a:r>
            <a:r>
              <a:rPr lang="zh-CN" altLang="en-US">
                <a:solidFill>
                  <a:srgbClr val="0000FF"/>
                </a:solidFill>
              </a:rPr>
              <a:t>状态码</a:t>
            </a:r>
            <a:r>
              <a:rPr lang="en-US" altLang="zh-CN"/>
              <a:t>(</a:t>
            </a:r>
            <a:r>
              <a:rPr lang="zh-CN" altLang="en-US"/>
              <a:t>示例代码见下一页</a:t>
            </a:r>
            <a:r>
              <a:rPr lang="en-US" altLang="zh-CN"/>
              <a:t>)</a:t>
            </a:r>
          </a:p>
          <a:p>
            <a:pPr marL="338138" lvl="1" indent="-204788">
              <a:lnSpc>
                <a:spcPct val="110000"/>
              </a:lnSpc>
            </a:pPr>
            <a:r>
              <a:rPr lang="en-US" altLang="zh-CN" sz="1650"/>
              <a:t>SOAP HTTP</a:t>
            </a:r>
            <a:r>
              <a:rPr lang="zh-CN" altLang="en-US" sz="1650"/>
              <a:t>完全遵循</a:t>
            </a:r>
            <a:r>
              <a:rPr lang="en-US" altLang="zh-CN" sz="1650"/>
              <a:t>HTTP</a:t>
            </a:r>
            <a:r>
              <a:rPr lang="zh-CN" altLang="en-US" sz="1650"/>
              <a:t>状态码的语法。主要包括：</a:t>
            </a:r>
            <a:endParaRPr lang="en-US" altLang="zh-CN" sz="1650"/>
          </a:p>
          <a:p>
            <a:pPr marL="470297" lvl="2" indent="-203597">
              <a:lnSpc>
                <a:spcPct val="110000"/>
              </a:lnSpc>
            </a:pPr>
            <a:r>
              <a:rPr lang="zh-CN" altLang="en-US">
                <a:solidFill>
                  <a:srgbClr val="0000FF"/>
                </a:solidFill>
              </a:rPr>
              <a:t>成功状态码：</a:t>
            </a:r>
            <a:r>
              <a:rPr lang="en-US" altLang="zh-CN">
                <a:solidFill>
                  <a:srgbClr val="0000FF"/>
                </a:solidFill>
              </a:rPr>
              <a:t>2xx</a:t>
            </a:r>
            <a:r>
              <a:rPr lang="zh-CN" altLang="en-US">
                <a:solidFill>
                  <a:srgbClr val="0000FF"/>
                </a:solidFill>
              </a:rPr>
              <a:t>。</a:t>
            </a:r>
            <a:r>
              <a:rPr lang="en-US" altLang="zh-CN"/>
              <a:t>HTTP</a:t>
            </a:r>
            <a:r>
              <a:rPr lang="zh-CN" altLang="en-US"/>
              <a:t>成功状态码用来说明</a:t>
            </a:r>
            <a:r>
              <a:rPr lang="en-US" altLang="zh-CN"/>
              <a:t>SOAP</a:t>
            </a:r>
            <a:r>
              <a:rPr lang="zh-CN" altLang="en-US"/>
              <a:t>请求消息已经被接收或被成功处理</a:t>
            </a:r>
            <a:endParaRPr lang="en-US" altLang="zh-CN"/>
          </a:p>
          <a:p>
            <a:pPr marL="1146572" lvl="2" indent="-747713">
              <a:lnSpc>
                <a:spcPct val="110000"/>
              </a:lnSpc>
              <a:buNone/>
            </a:pPr>
            <a:r>
              <a:rPr lang="en-US" altLang="zh-CN">
                <a:solidFill>
                  <a:srgbClr val="0000FF"/>
                </a:solidFill>
              </a:rPr>
              <a:t>200 OK</a:t>
            </a:r>
            <a:r>
              <a:rPr lang="zh-CN" altLang="en-US">
                <a:solidFill>
                  <a:srgbClr val="0000FF"/>
                </a:solidFill>
              </a:rPr>
              <a:t>。</a:t>
            </a:r>
            <a:r>
              <a:rPr lang="zh-CN" altLang="en-US"/>
              <a:t>请求消息已被成功接收，并返回一个响应消息，该响应消息不是一个错误，而是一个正常的</a:t>
            </a:r>
            <a:r>
              <a:rPr lang="en-US" altLang="zh-CN"/>
              <a:t>SOAP</a:t>
            </a:r>
            <a:r>
              <a:rPr lang="zh-CN" altLang="en-US"/>
              <a:t>响应。</a:t>
            </a:r>
            <a:endParaRPr lang="en-US" altLang="zh-CN"/>
          </a:p>
          <a:p>
            <a:pPr marL="470297" lvl="2" indent="-203597">
              <a:lnSpc>
                <a:spcPct val="110000"/>
              </a:lnSpc>
            </a:pPr>
            <a:r>
              <a:rPr lang="zh-CN" altLang="en-US">
                <a:solidFill>
                  <a:srgbClr val="0000FF"/>
                </a:solidFill>
              </a:rPr>
              <a:t>错误状态码</a:t>
            </a:r>
            <a:r>
              <a:rPr lang="zh-CN" altLang="en-US"/>
              <a:t>。通常</a:t>
            </a:r>
            <a:r>
              <a:rPr lang="en-US" altLang="zh-CN"/>
              <a:t>HTTP</a:t>
            </a:r>
            <a:r>
              <a:rPr lang="zh-CN" altLang="en-US"/>
              <a:t>使用</a:t>
            </a:r>
            <a:r>
              <a:rPr lang="en-US" altLang="zh-CN">
                <a:solidFill>
                  <a:srgbClr val="0000FF"/>
                </a:solidFill>
              </a:rPr>
              <a:t>4xx</a:t>
            </a:r>
            <a:r>
              <a:rPr lang="zh-CN" altLang="en-US"/>
              <a:t>来表示</a:t>
            </a:r>
            <a:r>
              <a:rPr lang="en-US" altLang="zh-CN"/>
              <a:t>SOAP</a:t>
            </a:r>
            <a:r>
              <a:rPr lang="zh-CN" altLang="en-US"/>
              <a:t>消息传输中在客户端出现的错误；使用</a:t>
            </a:r>
            <a:r>
              <a:rPr lang="en-US" altLang="zh-CN">
                <a:solidFill>
                  <a:srgbClr val="0000FF"/>
                </a:solidFill>
              </a:rPr>
              <a:t>5xx</a:t>
            </a:r>
            <a:r>
              <a:rPr lang="zh-CN" altLang="en-US"/>
              <a:t>表示服务器端出现的错误。</a:t>
            </a:r>
            <a:endParaRPr lang="en-US" altLang="zh-CN"/>
          </a:p>
          <a:p>
            <a:pPr marL="685800" lvl="2" indent="-215504">
              <a:lnSpc>
                <a:spcPct val="110000"/>
              </a:lnSpc>
              <a:buNone/>
            </a:pPr>
            <a:r>
              <a:rPr lang="en-US" altLang="zh-CN">
                <a:solidFill>
                  <a:srgbClr val="0000FF"/>
                </a:solidFill>
              </a:rPr>
              <a:t>400 Bad Request</a:t>
            </a:r>
            <a:r>
              <a:rPr lang="zh-CN" altLang="en-US"/>
              <a:t>。</a:t>
            </a:r>
            <a:r>
              <a:rPr lang="en-US" altLang="zh-CN"/>
              <a:t>HTTP</a:t>
            </a:r>
            <a:r>
              <a:rPr lang="zh-CN" altLang="en-US"/>
              <a:t>请求或</a:t>
            </a:r>
            <a:r>
              <a:rPr lang="en-US" altLang="zh-CN"/>
              <a:t>SOAP</a:t>
            </a:r>
            <a:r>
              <a:rPr lang="zh-CN" altLang="en-US"/>
              <a:t>消息中的</a:t>
            </a:r>
            <a:r>
              <a:rPr lang="en-US" altLang="zh-CN"/>
              <a:t>XML</a:t>
            </a:r>
            <a:r>
              <a:rPr lang="zh-CN" altLang="en-US"/>
              <a:t>文档格式错误。</a:t>
            </a:r>
            <a:endParaRPr lang="en-US" altLang="zh-CN"/>
          </a:p>
          <a:p>
            <a:pPr marL="685800" lvl="2" indent="-215504">
              <a:lnSpc>
                <a:spcPct val="110000"/>
              </a:lnSpc>
              <a:buNone/>
            </a:pPr>
            <a:r>
              <a:rPr lang="en-US" altLang="zh-CN">
                <a:solidFill>
                  <a:srgbClr val="0000FF"/>
                </a:solidFill>
              </a:rPr>
              <a:t>405 Method Not Allowed</a:t>
            </a:r>
            <a:r>
              <a:rPr lang="zh-CN" altLang="en-US"/>
              <a:t>。服务提供方不支持请求消息中选用的</a:t>
            </a:r>
            <a:r>
              <a:rPr lang="en-US" altLang="zh-CN"/>
              <a:t>Web</a:t>
            </a:r>
            <a:r>
              <a:rPr lang="zh-CN" altLang="en-US"/>
              <a:t>方法。</a:t>
            </a:r>
            <a:endParaRPr lang="en-US" altLang="zh-CN"/>
          </a:p>
          <a:p>
            <a:pPr marL="3162300" lvl="2" indent="-2692004">
              <a:lnSpc>
                <a:spcPct val="110000"/>
              </a:lnSpc>
              <a:buNone/>
            </a:pPr>
            <a:r>
              <a:rPr lang="en-US" altLang="zh-CN">
                <a:solidFill>
                  <a:srgbClr val="0000FF"/>
                </a:solidFill>
              </a:rPr>
              <a:t>415 Unsupported Media Type</a:t>
            </a:r>
            <a:r>
              <a:rPr lang="zh-CN" altLang="en-US">
                <a:solidFill>
                  <a:srgbClr val="0000FF"/>
                </a:solidFill>
              </a:rPr>
              <a:t>。</a:t>
            </a:r>
            <a:r>
              <a:rPr lang="zh-CN" altLang="en-US"/>
              <a:t>服务提供方不支持</a:t>
            </a:r>
            <a:r>
              <a:rPr lang="en-US" altLang="zh-CN"/>
              <a:t>HTTP POST</a:t>
            </a:r>
            <a:r>
              <a:rPr lang="zh-CN" altLang="en-US"/>
              <a:t>消息中 </a:t>
            </a:r>
            <a:r>
              <a:rPr lang="en-US" altLang="zh-CN"/>
              <a:t>Content-Type</a:t>
            </a:r>
            <a:r>
              <a:rPr lang="zh-CN" altLang="en-US"/>
              <a:t>选用的值。</a:t>
            </a:r>
            <a:endParaRPr lang="en-US" altLang="zh-CN"/>
          </a:p>
          <a:p>
            <a:pPr marL="3162300" lvl="2" indent="-2692004">
              <a:lnSpc>
                <a:spcPct val="110000"/>
              </a:lnSpc>
              <a:buNone/>
            </a:pPr>
            <a:r>
              <a:rPr lang="en-US" altLang="zh-CN">
                <a:solidFill>
                  <a:srgbClr val="0000FF"/>
                </a:solidFill>
              </a:rPr>
              <a:t>500  Internal Server Error</a:t>
            </a:r>
            <a:r>
              <a:rPr lang="zh-CN" altLang="en-US">
                <a:solidFill>
                  <a:srgbClr val="0000FF"/>
                </a:solidFill>
              </a:rPr>
              <a:t>。</a:t>
            </a:r>
            <a:r>
              <a:rPr lang="zh-CN" altLang="en-US"/>
              <a:t>服务器内部错误，或</a:t>
            </a:r>
            <a:r>
              <a:rPr lang="en-US" altLang="zh-CN"/>
              <a:t>SOAP</a:t>
            </a:r>
            <a:r>
              <a:rPr lang="zh-CN" altLang="en-US"/>
              <a:t>响应消息包含了</a:t>
            </a:r>
            <a:r>
              <a:rPr lang="en-US" altLang="zh-CN"/>
              <a:t>SOAP Fault</a:t>
            </a:r>
            <a:r>
              <a:rPr lang="zh-CN" altLang="en-US"/>
              <a:t>元素。</a:t>
            </a:r>
            <a:endParaRPr lang="en-US" altLang="zh-CN"/>
          </a:p>
          <a:p>
            <a:pPr marL="470297" lvl="2" indent="-265510">
              <a:lnSpc>
                <a:spcPct val="110000"/>
              </a:lnSpc>
            </a:pPr>
            <a:r>
              <a:rPr lang="en-US" altLang="zh-CN">
                <a:solidFill>
                  <a:srgbClr val="0000FF"/>
                </a:solidFill>
              </a:rPr>
              <a:t>3xx Redirection</a:t>
            </a:r>
            <a:r>
              <a:rPr lang="zh-CN" altLang="en-US"/>
              <a:t>表示请求的资源迁移了，需要使用传回的相关联的</a:t>
            </a:r>
            <a:r>
              <a:rPr lang="en-US" altLang="zh-CN">
                <a:solidFill>
                  <a:srgbClr val="0000FF"/>
                </a:solidFill>
              </a:rPr>
              <a:t>Location</a:t>
            </a:r>
            <a:r>
              <a:rPr lang="zh-CN" altLang="en-US">
                <a:solidFill>
                  <a:srgbClr val="0000FF"/>
                </a:solidFill>
              </a:rPr>
              <a:t>头字段</a:t>
            </a:r>
            <a:r>
              <a:rPr lang="zh-CN" altLang="en-US"/>
              <a:t>的</a:t>
            </a:r>
            <a:r>
              <a:rPr lang="en-US" altLang="zh-CN"/>
              <a:t>URI</a:t>
            </a:r>
            <a:r>
              <a:rPr lang="zh-CN" altLang="en-US"/>
              <a:t>值重试请求。</a:t>
            </a:r>
            <a:endParaRPr lang="en-US" altLang="zh-CN"/>
          </a:p>
          <a:p>
            <a:endParaRPr lang="zh-CN" altLang="en-US"/>
          </a:p>
        </p:txBody>
      </p:sp>
    </p:spTree>
    <p:extLst>
      <p:ext uri="{BB962C8B-B14F-4D97-AF65-F5344CB8AC3E}">
        <p14:creationId xmlns:p14="http://schemas.microsoft.com/office/powerpoint/2010/main" val="98816326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4" name="TextBox 3"/>
          <p:cNvSpPr txBox="1"/>
          <p:nvPr/>
        </p:nvSpPr>
        <p:spPr>
          <a:xfrm>
            <a:off x="767408" y="1196752"/>
            <a:ext cx="10369152" cy="5632311"/>
          </a:xfrm>
          <a:prstGeom prst="rect">
            <a:avLst/>
          </a:prstGeom>
          <a:solidFill>
            <a:schemeClr val="bg1">
              <a:lumMod val="95000"/>
            </a:schemeClr>
          </a:solidFill>
          <a:ln>
            <a:solidFill>
              <a:schemeClr val="tx1"/>
            </a:solidFill>
          </a:ln>
        </p:spPr>
        <p:txBody>
          <a:bodyPr wrap="square" rtlCol="0">
            <a:spAutoFit/>
          </a:bodyPr>
          <a:lstStyle/>
          <a:p>
            <a:r>
              <a:rPr lang="en-US" altLang="zh-CN" sz="2000" dirty="0">
                <a:solidFill>
                  <a:srgbClr val="0000FF"/>
                </a:solidFill>
                <a:latin typeface="Times New Roman" panose="02020603050405020304" pitchFamily="18" charset="0"/>
                <a:cs typeface="Times New Roman" panose="02020603050405020304" pitchFamily="18" charset="0"/>
              </a:rPr>
              <a:t>HTTP/1.1 200 OK</a:t>
            </a:r>
          </a:p>
          <a:p>
            <a:r>
              <a:rPr lang="en-US" altLang="zh-CN" sz="2000" dirty="0">
                <a:solidFill>
                  <a:srgbClr val="0000FF"/>
                </a:solidFill>
                <a:latin typeface="Times New Roman" panose="02020603050405020304" pitchFamily="18" charset="0"/>
                <a:cs typeface="Times New Roman" panose="02020603050405020304" pitchFamily="18" charset="0"/>
              </a:rPr>
              <a:t>Content-Type</a:t>
            </a:r>
            <a:r>
              <a:rPr lang="zh-CN" altLang="en-US" sz="2000" dirty="0">
                <a:solidFill>
                  <a:srgbClr val="0000FF"/>
                </a:solidFill>
                <a:latin typeface="Times New Roman" panose="02020603050405020304" pitchFamily="18" charset="0"/>
                <a:cs typeface="Times New Roman" panose="02020603050405020304" pitchFamily="18" charset="0"/>
              </a:rPr>
              <a:t>：</a:t>
            </a:r>
            <a:r>
              <a:rPr lang="en-US" altLang="zh-CN" sz="2000" dirty="0">
                <a:solidFill>
                  <a:srgbClr val="0000FF"/>
                </a:solidFill>
                <a:latin typeface="Times New Roman" panose="02020603050405020304" pitchFamily="18" charset="0"/>
                <a:cs typeface="Times New Roman" panose="02020603050405020304" pitchFamily="18" charset="0"/>
              </a:rPr>
              <a:t>application/soap; charset=“utf-8”</a:t>
            </a:r>
          </a:p>
          <a:p>
            <a:r>
              <a:rPr lang="en-US" altLang="zh-CN" sz="2000" dirty="0">
                <a:solidFill>
                  <a:srgbClr val="0000FF"/>
                </a:solidFill>
                <a:latin typeface="Times New Roman" panose="02020603050405020304" pitchFamily="18" charset="0"/>
                <a:cs typeface="Times New Roman" panose="02020603050405020304" pitchFamily="18" charset="0"/>
              </a:rPr>
              <a:t>Content-Length</a:t>
            </a:r>
            <a:r>
              <a:rPr lang="zh-CN" altLang="en-US" sz="2000" dirty="0">
                <a:solidFill>
                  <a:srgbClr val="0000FF"/>
                </a:solidFill>
                <a:latin typeface="Times New Roman" panose="02020603050405020304" pitchFamily="18" charset="0"/>
                <a:cs typeface="Times New Roman" panose="02020603050405020304" pitchFamily="18" charset="0"/>
              </a:rPr>
              <a:t>：</a:t>
            </a:r>
            <a:r>
              <a:rPr lang="en-US" altLang="zh-CN" sz="2000" dirty="0" err="1">
                <a:solidFill>
                  <a:srgbClr val="0000FF"/>
                </a:solidFill>
                <a:latin typeface="Times New Roman" panose="02020603050405020304" pitchFamily="18" charset="0"/>
                <a:cs typeface="Times New Roman" panose="02020603050405020304" pitchFamily="18" charset="0"/>
              </a:rPr>
              <a:t>nnn</a:t>
            </a:r>
            <a:endParaRPr lang="en-US" altLang="zh-CN" sz="2000" dirty="0">
              <a:solidFill>
                <a:srgbClr val="0000FF"/>
              </a:solidFill>
              <a:latin typeface="Times New Roman" panose="02020603050405020304" pitchFamily="18" charset="0"/>
              <a:cs typeface="Times New Roman" panose="02020603050405020304" pitchFamily="18" charset="0"/>
            </a:endParaRPr>
          </a:p>
          <a:p>
            <a:r>
              <a:rPr lang="en-US" altLang="zh-CN" sz="2000" dirty="0" err="1">
                <a:solidFill>
                  <a:srgbClr val="0000FF"/>
                </a:solidFill>
                <a:latin typeface="Times New Roman" panose="02020603050405020304" pitchFamily="18" charset="0"/>
                <a:cs typeface="Times New Roman" panose="02020603050405020304" pitchFamily="18" charset="0"/>
              </a:rPr>
              <a:t>SOAPAction</a:t>
            </a:r>
            <a:r>
              <a:rPr lang="en-US" altLang="zh-CN" sz="2000" dirty="0">
                <a:solidFill>
                  <a:srgbClr val="0000FF"/>
                </a:solidFill>
                <a:latin typeface="Times New Roman" panose="02020603050405020304" pitchFamily="18" charset="0"/>
                <a:cs typeface="Times New Roman" panose="02020603050405020304" pitchFamily="18" charset="0"/>
              </a:rPr>
              <a:t>:“/</a:t>
            </a:r>
            <a:r>
              <a:rPr lang="en-US" altLang="zh-CN" sz="2000" dirty="0" err="1">
                <a:solidFill>
                  <a:srgbClr val="0000FF"/>
                </a:solidFill>
                <a:latin typeface="Times New Roman" panose="02020603050405020304" pitchFamily="18" charset="0"/>
                <a:cs typeface="Times New Roman" panose="02020603050405020304" pitchFamily="18" charset="0"/>
              </a:rPr>
              <a:t>getOrderStatus</a:t>
            </a:r>
            <a:r>
              <a:rPr lang="en-US" altLang="zh-CN" sz="2000" dirty="0">
                <a:solidFill>
                  <a:srgbClr val="0000FF"/>
                </a:solidFill>
                <a:latin typeface="Times New Roman" panose="02020603050405020304" pitchFamily="18" charset="0"/>
                <a:cs typeface="Times New Roman" panose="02020603050405020304" pitchFamily="18" charset="0"/>
              </a:rPr>
              <a:t>”</a:t>
            </a:r>
          </a:p>
          <a:p>
            <a:endParaRPr lang="en-US" altLang="zh-CN" sz="1050" dirty="0">
              <a:solidFill>
                <a:srgbClr val="0000FF"/>
              </a:solidFill>
              <a:latin typeface="Times New Roman" panose="02020603050405020304" pitchFamily="18" charset="0"/>
              <a:cs typeface="Times New Roman" panose="02020603050405020304" pitchFamily="18" charset="0"/>
            </a:endParaRPr>
          </a:p>
          <a:p>
            <a:r>
              <a:rPr lang="en-US" altLang="zh-CN" sz="2000" dirty="0">
                <a:solidFill>
                  <a:srgbClr val="0000FF"/>
                </a:solidFill>
                <a:latin typeface="Times New Roman" panose="02020603050405020304" pitchFamily="18" charset="0"/>
                <a:cs typeface="Times New Roman" panose="02020603050405020304" pitchFamily="18" charset="0"/>
              </a:rPr>
              <a:t>&lt;!-- SOAP</a:t>
            </a:r>
            <a:r>
              <a:rPr lang="zh-CN" altLang="en-US" sz="2000" dirty="0">
                <a:solidFill>
                  <a:srgbClr val="0000FF"/>
                </a:solidFill>
                <a:latin typeface="Times New Roman" panose="02020603050405020304" pitchFamily="18" charset="0"/>
                <a:cs typeface="Times New Roman" panose="02020603050405020304" pitchFamily="18" charset="0"/>
              </a:rPr>
              <a:t>消息开始 </a:t>
            </a:r>
            <a:r>
              <a:rPr lang="en-US" altLang="zh-CN" sz="2000" dirty="0">
                <a:solidFill>
                  <a:srgbClr val="0000FF"/>
                </a:solidFill>
                <a:latin typeface="Times New Roman" panose="02020603050405020304" pitchFamily="18" charset="0"/>
                <a:cs typeface="Times New Roman" panose="02020603050405020304" pitchFamily="18" charset="0"/>
              </a:rPr>
              <a:t>--&gt;</a:t>
            </a:r>
          </a:p>
          <a:p>
            <a:r>
              <a:rPr lang="en-US" altLang="zh-CN" sz="2000" dirty="0">
                <a:solidFill>
                  <a:srgbClr val="0000FF"/>
                </a:solidFill>
                <a:latin typeface="Times New Roman" panose="02020603050405020304" pitchFamily="18" charset="0"/>
                <a:cs typeface="Times New Roman" panose="02020603050405020304" pitchFamily="18" charset="0"/>
              </a:rPr>
              <a:t>&lt;? Xml version=“1.0” ?&gt;</a:t>
            </a:r>
          </a:p>
          <a:p>
            <a:r>
              <a:rPr lang="en-US" altLang="zh-CN" sz="2000" dirty="0">
                <a:solidFill>
                  <a:srgbClr val="0000FF"/>
                </a:solidFill>
                <a:latin typeface="Times New Roman" panose="02020603050405020304" pitchFamily="18" charset="0"/>
                <a:cs typeface="Times New Roman" panose="02020603050405020304" pitchFamily="18" charset="0"/>
              </a:rPr>
              <a:t>&lt;</a:t>
            </a:r>
            <a:r>
              <a:rPr lang="en-US" altLang="zh-CN" sz="2000" dirty="0" err="1">
                <a:solidFill>
                  <a:srgbClr val="0000FF"/>
                </a:solidFill>
                <a:latin typeface="Times New Roman" panose="02020603050405020304" pitchFamily="18" charset="0"/>
                <a:cs typeface="Times New Roman" panose="02020603050405020304" pitchFamily="18" charset="0"/>
              </a:rPr>
              <a:t>soap-Env:Envelope</a:t>
            </a:r>
            <a:endParaRPr lang="en-US" altLang="zh-CN" sz="2000" dirty="0">
              <a:solidFill>
                <a:srgbClr val="0000FF"/>
              </a:solidFill>
              <a:latin typeface="Times New Roman" panose="02020603050405020304" pitchFamily="18" charset="0"/>
              <a:cs typeface="Times New Roman" panose="02020603050405020304" pitchFamily="18" charset="0"/>
            </a:endParaRPr>
          </a:p>
          <a:p>
            <a:r>
              <a:rPr lang="en-US" altLang="zh-CN" sz="2000" dirty="0">
                <a:solidFill>
                  <a:srgbClr val="0000FF"/>
                </a:solidFill>
                <a:latin typeface="Times New Roman" panose="02020603050405020304" pitchFamily="18" charset="0"/>
                <a:cs typeface="Times New Roman" panose="02020603050405020304" pitchFamily="18" charset="0"/>
              </a:rPr>
              <a:t>       </a:t>
            </a:r>
            <a:r>
              <a:rPr lang="en-US" altLang="zh-CN" sz="2000" dirty="0" err="1">
                <a:solidFill>
                  <a:srgbClr val="0000FF"/>
                </a:solidFill>
                <a:latin typeface="Times New Roman" panose="02020603050405020304" pitchFamily="18" charset="0"/>
                <a:cs typeface="Times New Roman" panose="02020603050405020304" pitchFamily="18" charset="0"/>
              </a:rPr>
              <a:t>xmlns:soapEnv</a:t>
            </a:r>
            <a:r>
              <a:rPr lang="en-US" altLang="zh-CN" sz="2000" dirty="0">
                <a:solidFill>
                  <a:srgbClr val="0000FF"/>
                </a:solidFill>
                <a:latin typeface="Times New Roman" panose="02020603050405020304" pitchFamily="18" charset="0"/>
                <a:cs typeface="Times New Roman" panose="02020603050405020304" pitchFamily="18" charset="0"/>
              </a:rPr>
              <a:t>=“http://www.w3.org/2003/05/soap-envelope/”</a:t>
            </a:r>
          </a:p>
          <a:p>
            <a:r>
              <a:rPr lang="en-US" altLang="zh-CN" sz="2000" dirty="0">
                <a:solidFill>
                  <a:srgbClr val="0000FF"/>
                </a:solidFill>
                <a:latin typeface="Times New Roman" panose="02020603050405020304" pitchFamily="18" charset="0"/>
                <a:cs typeface="Times New Roman" panose="02020603050405020304" pitchFamily="18" charset="0"/>
              </a:rPr>
              <a:t>       </a:t>
            </a:r>
            <a:r>
              <a:rPr lang="en-US" altLang="zh-CN" sz="2000" dirty="0" err="1">
                <a:solidFill>
                  <a:srgbClr val="0000FF"/>
                </a:solidFill>
                <a:latin typeface="Times New Roman" panose="02020603050405020304" pitchFamily="18" charset="0"/>
                <a:cs typeface="Times New Roman" panose="02020603050405020304" pitchFamily="18" charset="0"/>
              </a:rPr>
              <a:t>soapEnv:encodingStyle</a:t>
            </a:r>
            <a:r>
              <a:rPr lang="en-US" altLang="zh-CN" sz="2000" dirty="0">
                <a:solidFill>
                  <a:srgbClr val="0000FF"/>
                </a:solidFill>
                <a:latin typeface="Times New Roman" panose="02020603050405020304" pitchFamily="18" charset="0"/>
                <a:cs typeface="Times New Roman" panose="02020603050405020304" pitchFamily="18" charset="0"/>
              </a:rPr>
              <a:t>=“http://www.w3.org/2003/05/soap-encoding/”&gt;</a:t>
            </a:r>
          </a:p>
          <a:p>
            <a:r>
              <a:rPr lang="en-US" altLang="zh-CN" sz="2000" dirty="0">
                <a:solidFill>
                  <a:srgbClr val="0000FF"/>
                </a:solidFill>
                <a:latin typeface="Times New Roman" panose="02020603050405020304" pitchFamily="18" charset="0"/>
                <a:cs typeface="Times New Roman" panose="02020603050405020304" pitchFamily="18" charset="0"/>
              </a:rPr>
              <a:t>  &lt;</a:t>
            </a:r>
            <a:r>
              <a:rPr lang="en-US" altLang="zh-CN" sz="2000" dirty="0" err="1">
                <a:solidFill>
                  <a:srgbClr val="0000FF"/>
                </a:solidFill>
                <a:latin typeface="Times New Roman" panose="02020603050405020304" pitchFamily="18" charset="0"/>
                <a:cs typeface="Times New Roman" panose="02020603050405020304" pitchFamily="18" charset="0"/>
              </a:rPr>
              <a:t>soap-Env:Body</a:t>
            </a:r>
            <a:r>
              <a:rPr lang="en-US" altLang="zh-CN" sz="2000" dirty="0">
                <a:solidFill>
                  <a:srgbClr val="0000FF"/>
                </a:solidFill>
                <a:latin typeface="Times New Roman" panose="02020603050405020304" pitchFamily="18" charset="0"/>
                <a:cs typeface="Times New Roman" panose="02020603050405020304" pitchFamily="18" charset="0"/>
              </a:rPr>
              <a:t>&gt;</a:t>
            </a:r>
          </a:p>
          <a:p>
            <a:r>
              <a:rPr lang="en-US" altLang="zh-CN" sz="2000" dirty="0">
                <a:solidFill>
                  <a:srgbClr val="0000FF"/>
                </a:solidFill>
                <a:latin typeface="Times New Roman" panose="02020603050405020304" pitchFamily="18" charset="0"/>
                <a:cs typeface="Times New Roman" panose="02020603050405020304" pitchFamily="18" charset="0"/>
              </a:rPr>
              <a:t>      &lt;</a:t>
            </a:r>
            <a:r>
              <a:rPr lang="en-US" altLang="zh-CN" sz="2000" err="1">
                <a:solidFill>
                  <a:srgbClr val="0000FF"/>
                </a:solidFill>
                <a:latin typeface="Times New Roman" panose="02020603050405020304" pitchFamily="18" charset="0"/>
                <a:cs typeface="Times New Roman" panose="02020603050405020304" pitchFamily="18" charset="0"/>
              </a:rPr>
              <a:t>m</a:t>
            </a:r>
            <a:r>
              <a:rPr lang="en-US" altLang="zh-CN" sz="2000">
                <a:solidFill>
                  <a:srgbClr val="0000FF"/>
                </a:solidFill>
                <a:latin typeface="Times New Roman" panose="02020603050405020304" pitchFamily="18" charset="0"/>
                <a:cs typeface="Times New Roman" panose="02020603050405020304" pitchFamily="18" charset="0"/>
              </a:rPr>
              <a:t>:getOrderStatus</a:t>
            </a:r>
            <a:endParaRPr lang="en-US" altLang="zh-CN" sz="2000" dirty="0">
              <a:solidFill>
                <a:srgbClr val="0000FF"/>
              </a:solidFill>
              <a:latin typeface="Times New Roman" panose="02020603050405020304" pitchFamily="18" charset="0"/>
              <a:cs typeface="Times New Roman" panose="02020603050405020304" pitchFamily="18" charset="0"/>
            </a:endParaRPr>
          </a:p>
          <a:p>
            <a:r>
              <a:rPr lang="en-US" altLang="zh-CN" sz="2000" dirty="0">
                <a:solidFill>
                  <a:srgbClr val="0000FF"/>
                </a:solidFill>
                <a:latin typeface="Times New Roman" panose="02020603050405020304" pitchFamily="18" charset="0"/>
                <a:cs typeface="Times New Roman" panose="02020603050405020304" pitchFamily="18" charset="0"/>
              </a:rPr>
              <a:t>           </a:t>
            </a:r>
            <a:r>
              <a:rPr lang="en-US" altLang="zh-CN" sz="2000" dirty="0" err="1">
                <a:solidFill>
                  <a:srgbClr val="0000FF"/>
                </a:solidFill>
                <a:latin typeface="Times New Roman" panose="02020603050405020304" pitchFamily="18" charset="0"/>
                <a:cs typeface="Times New Roman" panose="02020603050405020304" pitchFamily="18" charset="0"/>
              </a:rPr>
              <a:t>soapEnv:encodingStyle</a:t>
            </a:r>
            <a:r>
              <a:rPr lang="en-US" altLang="zh-CN" sz="2000" dirty="0">
                <a:solidFill>
                  <a:srgbClr val="0000FF"/>
                </a:solidFill>
                <a:latin typeface="Times New Roman" panose="02020603050405020304" pitchFamily="18" charset="0"/>
                <a:cs typeface="Times New Roman" panose="02020603050405020304" pitchFamily="18" charset="0"/>
              </a:rPr>
              <a:t>=</a:t>
            </a:r>
            <a:r>
              <a:rPr lang="en-US" altLang="zh-CN" sz="2000" dirty="0">
                <a:solidFill>
                  <a:srgbClr val="0000FF"/>
                </a:solidFill>
                <a:latin typeface="Times New Roman" panose="02020603050405020304" pitchFamily="18" charset="0"/>
                <a:cs typeface="Times New Roman" panose="02020603050405020304" pitchFamily="18" charset="0"/>
                <a:hlinkClick r:id="rId2"/>
              </a:rPr>
              <a:t>http://www.w3.org/2003/05/soap-encoding/</a:t>
            </a:r>
            <a:endParaRPr lang="en-US" altLang="zh-CN" sz="2000" dirty="0">
              <a:solidFill>
                <a:srgbClr val="0000FF"/>
              </a:solidFill>
              <a:latin typeface="Times New Roman" panose="02020603050405020304" pitchFamily="18" charset="0"/>
              <a:cs typeface="Times New Roman" panose="02020603050405020304" pitchFamily="18" charset="0"/>
            </a:endParaRPr>
          </a:p>
          <a:p>
            <a:r>
              <a:rPr lang="en-US" altLang="zh-CN" sz="2000" dirty="0">
                <a:solidFill>
                  <a:srgbClr val="0000FF"/>
                </a:solidFill>
                <a:latin typeface="Times New Roman" panose="02020603050405020304" pitchFamily="18" charset="0"/>
                <a:cs typeface="Times New Roman" panose="02020603050405020304" pitchFamily="18" charset="0"/>
              </a:rPr>
              <a:t>            </a:t>
            </a:r>
            <a:r>
              <a:rPr lang="en-US" altLang="zh-CN" sz="2000" dirty="0" err="1">
                <a:solidFill>
                  <a:srgbClr val="0000FF"/>
                </a:solidFill>
                <a:latin typeface="Times New Roman" panose="02020603050405020304" pitchFamily="18" charset="0"/>
                <a:cs typeface="Times New Roman" panose="02020603050405020304" pitchFamily="18" charset="0"/>
              </a:rPr>
              <a:t>xmlns:m</a:t>
            </a:r>
            <a:r>
              <a:rPr lang="en-US" altLang="zh-CN" sz="2000" dirty="0">
                <a:solidFill>
                  <a:srgbClr val="0000FF"/>
                </a:solidFill>
                <a:latin typeface="Times New Roman" panose="02020603050405020304" pitchFamily="18" charset="0"/>
                <a:cs typeface="Times New Roman" panose="02020603050405020304" pitchFamily="18" charset="0"/>
              </a:rPr>
              <a:t>=“www.advantwise.com/order”&gt;</a:t>
            </a:r>
          </a:p>
          <a:p>
            <a:r>
              <a:rPr lang="en-US" altLang="zh-CN" sz="2000" dirty="0">
                <a:solidFill>
                  <a:srgbClr val="0000FF"/>
                </a:solidFill>
                <a:latin typeface="Times New Roman" panose="02020603050405020304" pitchFamily="18" charset="0"/>
                <a:cs typeface="Times New Roman" panose="02020603050405020304" pitchFamily="18" charset="0"/>
              </a:rPr>
              <a:t>            &lt;status&gt; under processing &lt;/status&gt;</a:t>
            </a:r>
          </a:p>
          <a:p>
            <a:r>
              <a:rPr lang="en-US" altLang="zh-CN" sz="2000" dirty="0">
                <a:solidFill>
                  <a:srgbClr val="0000FF"/>
                </a:solidFill>
                <a:latin typeface="Times New Roman" panose="02020603050405020304" pitchFamily="18" charset="0"/>
                <a:cs typeface="Times New Roman" panose="02020603050405020304" pitchFamily="18" charset="0"/>
              </a:rPr>
              <a:t>      &lt;/</a:t>
            </a:r>
            <a:r>
              <a:rPr lang="en-US" altLang="zh-CN" sz="2000" err="1">
                <a:solidFill>
                  <a:srgbClr val="0000FF"/>
                </a:solidFill>
                <a:latin typeface="Times New Roman" panose="02020603050405020304" pitchFamily="18" charset="0"/>
                <a:cs typeface="Times New Roman" panose="02020603050405020304" pitchFamily="18" charset="0"/>
              </a:rPr>
              <a:t>m</a:t>
            </a:r>
            <a:r>
              <a:rPr lang="en-US" altLang="zh-CN" sz="2000">
                <a:solidFill>
                  <a:srgbClr val="0000FF"/>
                </a:solidFill>
                <a:latin typeface="Times New Roman" panose="02020603050405020304" pitchFamily="18" charset="0"/>
                <a:cs typeface="Times New Roman" panose="02020603050405020304" pitchFamily="18" charset="0"/>
              </a:rPr>
              <a:t>:getOrderStatus</a:t>
            </a:r>
            <a:r>
              <a:rPr lang="en-US" altLang="zh-CN" sz="2000" dirty="0">
                <a:solidFill>
                  <a:srgbClr val="0000FF"/>
                </a:solidFill>
                <a:latin typeface="Times New Roman" panose="02020603050405020304" pitchFamily="18" charset="0"/>
                <a:cs typeface="Times New Roman" panose="02020603050405020304" pitchFamily="18" charset="0"/>
              </a:rPr>
              <a:t>&gt;</a:t>
            </a:r>
          </a:p>
          <a:p>
            <a:r>
              <a:rPr lang="en-US" altLang="zh-CN" sz="2000" dirty="0">
                <a:solidFill>
                  <a:srgbClr val="0000FF"/>
                </a:solidFill>
                <a:latin typeface="Times New Roman" panose="02020603050405020304" pitchFamily="18" charset="0"/>
                <a:cs typeface="Times New Roman" panose="02020603050405020304" pitchFamily="18" charset="0"/>
              </a:rPr>
              <a:t>  &lt;</a:t>
            </a:r>
            <a:r>
              <a:rPr lang="en-US" altLang="zh-CN" sz="2000" dirty="0" err="1">
                <a:solidFill>
                  <a:srgbClr val="0000FF"/>
                </a:solidFill>
                <a:latin typeface="Times New Roman" panose="02020603050405020304" pitchFamily="18" charset="0"/>
                <a:cs typeface="Times New Roman" panose="02020603050405020304" pitchFamily="18" charset="0"/>
              </a:rPr>
              <a:t>soap-Env:Body</a:t>
            </a:r>
            <a:r>
              <a:rPr lang="en-US" altLang="zh-CN" sz="2000" dirty="0">
                <a:solidFill>
                  <a:srgbClr val="0000FF"/>
                </a:solidFill>
                <a:latin typeface="Times New Roman" panose="02020603050405020304" pitchFamily="18" charset="0"/>
                <a:cs typeface="Times New Roman" panose="02020603050405020304" pitchFamily="18" charset="0"/>
              </a:rPr>
              <a:t>&gt;</a:t>
            </a:r>
          </a:p>
          <a:p>
            <a:r>
              <a:rPr lang="en-US" altLang="zh-CN" sz="2000" dirty="0">
                <a:solidFill>
                  <a:srgbClr val="0000FF"/>
                </a:solidFill>
                <a:latin typeface="Times New Roman" panose="02020603050405020304" pitchFamily="18" charset="0"/>
                <a:cs typeface="Times New Roman" panose="02020603050405020304" pitchFamily="18" charset="0"/>
              </a:rPr>
              <a:t>&lt;/</a:t>
            </a:r>
            <a:r>
              <a:rPr lang="en-US" altLang="zh-CN" sz="2000" dirty="0" err="1">
                <a:solidFill>
                  <a:srgbClr val="0000FF"/>
                </a:solidFill>
                <a:latin typeface="Times New Roman" panose="02020603050405020304" pitchFamily="18" charset="0"/>
                <a:cs typeface="Times New Roman" panose="02020603050405020304" pitchFamily="18" charset="0"/>
              </a:rPr>
              <a:t>soap-Env:Envelope</a:t>
            </a:r>
            <a:r>
              <a:rPr lang="en-US" altLang="zh-CN" sz="2000" dirty="0">
                <a:solidFill>
                  <a:srgbClr val="0000FF"/>
                </a:solidFill>
                <a:latin typeface="Times New Roman" panose="02020603050405020304" pitchFamily="18" charset="0"/>
                <a:cs typeface="Times New Roman" panose="02020603050405020304" pitchFamily="18" charset="0"/>
              </a:rPr>
              <a:t>&gt;</a:t>
            </a:r>
          </a:p>
        </p:txBody>
      </p:sp>
      <p:sp>
        <p:nvSpPr>
          <p:cNvPr id="5" name="矩形 4"/>
          <p:cNvSpPr/>
          <p:nvPr/>
        </p:nvSpPr>
        <p:spPr>
          <a:xfrm>
            <a:off x="2337602" y="260648"/>
            <a:ext cx="7399141" cy="523220"/>
          </a:xfrm>
          <a:prstGeom prst="rect">
            <a:avLst/>
          </a:prstGeom>
        </p:spPr>
        <p:txBody>
          <a:bodyPr wrap="none">
            <a:spAutoFit/>
          </a:bodyPr>
          <a:lstStyle/>
          <a:p>
            <a:r>
              <a:rPr lang="zh-CN" altLang="en-US" sz="28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代码</a:t>
            </a:r>
            <a:r>
              <a:rPr lang="en-US" altLang="zh-CN" sz="28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4.12   </a:t>
            </a:r>
            <a:r>
              <a:rPr lang="zh-CN" altLang="en-US" sz="28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对</a:t>
            </a:r>
            <a:r>
              <a:rPr lang="zh-CN" altLang="en-US" sz="280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上述消息</a:t>
            </a:r>
            <a:r>
              <a:rPr lang="en-US" altLang="zh-CN" sz="280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280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代码</a:t>
            </a:r>
            <a:r>
              <a:rPr lang="en-US" altLang="zh-CN" sz="280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4.11)</a:t>
            </a:r>
            <a:r>
              <a:rPr lang="zh-CN" altLang="en-US" sz="280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的</a:t>
            </a:r>
            <a:r>
              <a:rPr lang="en-US" altLang="zh-CN" sz="28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HTTP</a:t>
            </a:r>
            <a:r>
              <a:rPr lang="zh-CN" altLang="en-US" sz="28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响应</a:t>
            </a:r>
            <a:endParaRPr lang="en-US" altLang="zh-CN" sz="28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cxnSp>
        <p:nvCxnSpPr>
          <p:cNvPr id="6" name="直接箭头连接符 5"/>
          <p:cNvCxnSpPr/>
          <p:nvPr/>
        </p:nvCxnSpPr>
        <p:spPr>
          <a:xfrm flipH="1">
            <a:off x="3143672" y="1340768"/>
            <a:ext cx="386355" cy="0"/>
          </a:xfrm>
          <a:prstGeom prst="straightConnector1">
            <a:avLst/>
          </a:prstGeom>
          <a:ln w="25400">
            <a:solidFill>
              <a:srgbClr val="C00000"/>
            </a:solidFill>
            <a:tailEnd type="arrow"/>
          </a:ln>
        </p:spPr>
        <p:style>
          <a:lnRef idx="1">
            <a:schemeClr val="accent1"/>
          </a:lnRef>
          <a:fillRef idx="0">
            <a:schemeClr val="accent1"/>
          </a:fillRef>
          <a:effectRef idx="0">
            <a:schemeClr val="accent1"/>
          </a:effectRef>
          <a:fontRef idx="minor">
            <a:schemeClr val="tx1"/>
          </a:fontRef>
        </p:style>
      </p:cxnSp>
      <p:sp>
        <p:nvSpPr>
          <p:cNvPr id="7" name="TextBox 6"/>
          <p:cNvSpPr txBox="1"/>
          <p:nvPr/>
        </p:nvSpPr>
        <p:spPr>
          <a:xfrm>
            <a:off x="3719736" y="1171491"/>
            <a:ext cx="5850553" cy="338554"/>
          </a:xfrm>
          <a:prstGeom prst="rect">
            <a:avLst/>
          </a:prstGeom>
          <a:noFill/>
        </p:spPr>
        <p:txBody>
          <a:bodyPr wrap="square" rtlCol="0">
            <a:spAutoFit/>
          </a:bodyPr>
          <a:lstStyle/>
          <a:p>
            <a:r>
              <a:rPr lang="zh-CN" altLang="en-US" sz="1600" b="1" dirty="0">
                <a:solidFill>
                  <a:srgbClr val="FF0000"/>
                </a:solidFill>
                <a:latin typeface="Times New Roman" panose="02020603050405020304" pitchFamily="18" charset="0"/>
                <a:cs typeface="Times New Roman" panose="02020603050405020304" pitchFamily="18" charset="0"/>
              </a:rPr>
              <a:t>第一行包含：</a:t>
            </a:r>
            <a:r>
              <a:rPr lang="zh-CN" altLang="en-US" sz="1600" b="1">
                <a:solidFill>
                  <a:srgbClr val="FF0000"/>
                </a:solidFill>
                <a:latin typeface="Times New Roman" panose="02020603050405020304" pitchFamily="18" charset="0"/>
                <a:cs typeface="Times New Roman" panose="02020603050405020304" pitchFamily="18" charset="0"/>
              </a:rPr>
              <a:t>状态码</a:t>
            </a:r>
            <a:r>
              <a:rPr lang="en-US" altLang="zh-CN" sz="1600" b="1">
                <a:solidFill>
                  <a:srgbClr val="FF0000"/>
                </a:solidFill>
                <a:latin typeface="Times New Roman" panose="02020603050405020304" pitchFamily="18" charset="0"/>
                <a:cs typeface="Times New Roman" panose="02020603050405020304" pitchFamily="18" charset="0"/>
              </a:rPr>
              <a:t>(200)</a:t>
            </a:r>
            <a:r>
              <a:rPr lang="zh-CN" altLang="en-US" sz="1600" b="1">
                <a:solidFill>
                  <a:srgbClr val="FF0000"/>
                </a:solidFill>
                <a:latin typeface="Times New Roman" panose="02020603050405020304" pitchFamily="18" charset="0"/>
                <a:cs typeface="Times New Roman" panose="02020603050405020304" pitchFamily="18" charset="0"/>
              </a:rPr>
              <a:t>及</a:t>
            </a:r>
            <a:r>
              <a:rPr lang="zh-CN" altLang="en-US" sz="1600" b="1" dirty="0">
                <a:solidFill>
                  <a:srgbClr val="FF0000"/>
                </a:solidFill>
                <a:latin typeface="Times New Roman" panose="02020603050405020304" pitchFamily="18" charset="0"/>
                <a:cs typeface="Times New Roman" panose="02020603050405020304" pitchFamily="18" charset="0"/>
              </a:rPr>
              <a:t>与状态码相关联</a:t>
            </a:r>
            <a:r>
              <a:rPr lang="zh-CN" altLang="en-US" sz="1600" b="1">
                <a:solidFill>
                  <a:srgbClr val="FF0000"/>
                </a:solidFill>
                <a:latin typeface="Times New Roman" panose="02020603050405020304" pitchFamily="18" charset="0"/>
                <a:cs typeface="Times New Roman" panose="02020603050405020304" pitchFamily="18" charset="0"/>
              </a:rPr>
              <a:t>的信息</a:t>
            </a:r>
            <a:r>
              <a:rPr lang="en-US" altLang="zh-CN" sz="1600" b="1">
                <a:solidFill>
                  <a:srgbClr val="FF0000"/>
                </a:solidFill>
                <a:latin typeface="Times New Roman" panose="02020603050405020304" pitchFamily="18" charset="0"/>
                <a:cs typeface="Times New Roman" panose="02020603050405020304" pitchFamily="18" charset="0"/>
              </a:rPr>
              <a:t>(OK)</a:t>
            </a:r>
            <a:endParaRPr lang="zh-CN" altLang="en-US" sz="1600" b="1" dirty="0">
              <a:solidFill>
                <a:srgbClr val="FF0000"/>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6156932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4.2.7 SOAP</a:t>
            </a:r>
            <a:r>
              <a:rPr lang="zh-CN" altLang="en-US" dirty="0"/>
              <a:t>实例分析</a:t>
            </a:r>
          </a:p>
        </p:txBody>
      </p:sp>
      <p:sp>
        <p:nvSpPr>
          <p:cNvPr id="3" name="内容占位符 2"/>
          <p:cNvSpPr>
            <a:spLocks noGrp="1"/>
          </p:cNvSpPr>
          <p:nvPr>
            <p:ph idx="1"/>
          </p:nvPr>
        </p:nvSpPr>
        <p:spPr/>
        <p:txBody>
          <a:bodyPr/>
          <a:lstStyle/>
          <a:p>
            <a:r>
              <a:rPr lang="zh-CN" altLang="en-US" dirty="0">
                <a:solidFill>
                  <a:srgbClr val="0000FF"/>
                </a:solidFill>
              </a:rPr>
              <a:t>基本</a:t>
            </a:r>
            <a:r>
              <a:rPr lang="en-US" altLang="zh-CN" dirty="0">
                <a:solidFill>
                  <a:srgbClr val="0000FF"/>
                </a:solidFill>
              </a:rPr>
              <a:t>SOAP</a:t>
            </a:r>
            <a:r>
              <a:rPr lang="zh-CN" altLang="en-US" dirty="0">
                <a:solidFill>
                  <a:srgbClr val="0000FF"/>
                </a:solidFill>
              </a:rPr>
              <a:t>消息体系结构</a:t>
            </a:r>
          </a:p>
        </p:txBody>
      </p:sp>
      <p:pic>
        <p:nvPicPr>
          <p:cNvPr id="102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215680" y="1600493"/>
            <a:ext cx="5346594" cy="26529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4"/>
          <p:cNvSpPr txBox="1"/>
          <p:nvPr/>
        </p:nvSpPr>
        <p:spPr>
          <a:xfrm>
            <a:off x="571515" y="4437112"/>
            <a:ext cx="11281252" cy="2135585"/>
          </a:xfrm>
          <a:prstGeom prst="rect">
            <a:avLst/>
          </a:prstGeom>
          <a:noFill/>
        </p:spPr>
        <p:txBody>
          <a:bodyPr wrap="square" rtlCol="0">
            <a:spAutoFit/>
          </a:bodyPr>
          <a:lstStyle/>
          <a:p>
            <a:pPr>
              <a:lnSpc>
                <a:spcPct val="120000"/>
              </a:lnSpc>
            </a:pPr>
            <a:r>
              <a:rPr lang="en-US" altLang="zh-CN" sz="16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1.</a:t>
            </a:r>
            <a:r>
              <a:rPr lang="zh-CN" altLang="en-US" sz="16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首先</a:t>
            </a:r>
            <a:r>
              <a:rPr lang="en-US" altLang="zh-CN" sz="16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Web</a:t>
            </a:r>
            <a:r>
              <a:rPr lang="zh-CN" altLang="en-US" sz="16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服务客户端可以到服务注册中心发现感兴趣的服务，然后从服务提供者处获得关于服务描述的</a:t>
            </a:r>
            <a:r>
              <a:rPr lang="en-US" altLang="zh-CN" sz="16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WSDL</a:t>
            </a:r>
            <a:r>
              <a:rPr lang="zh-CN" altLang="en-US" sz="16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文件。</a:t>
            </a:r>
            <a:endParaRPr lang="en-US" altLang="zh-CN" sz="16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a:p>
            <a:pPr>
              <a:lnSpc>
                <a:spcPct val="120000"/>
              </a:lnSpc>
            </a:pPr>
            <a:r>
              <a:rPr lang="en-US" altLang="zh-CN" sz="16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2.</a:t>
            </a:r>
            <a:r>
              <a:rPr lang="zh-CN" altLang="en-US" sz="16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一旦得到了</a:t>
            </a:r>
            <a:r>
              <a:rPr lang="en-US" altLang="zh-CN" sz="16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WSDL</a:t>
            </a:r>
            <a:r>
              <a:rPr lang="zh-CN" altLang="en-US" sz="16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文件，</a:t>
            </a:r>
            <a:r>
              <a:rPr lang="en-US" altLang="zh-CN" sz="16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 Web</a:t>
            </a:r>
            <a:r>
              <a:rPr lang="zh-CN" altLang="en-US" sz="16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服务客户端就获得了</a:t>
            </a:r>
            <a:r>
              <a:rPr lang="en-US" altLang="zh-CN" sz="16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Web</a:t>
            </a:r>
            <a:r>
              <a:rPr lang="zh-CN" altLang="en-US" sz="16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服务的相关信息：服务提供的接口、接口地址、接口访问方式。</a:t>
            </a:r>
            <a:r>
              <a:rPr lang="en-US" altLang="zh-CN" sz="16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 </a:t>
            </a:r>
            <a:r>
              <a:rPr lang="zh-CN" altLang="en-US" sz="16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注：有很多工具可将</a:t>
            </a:r>
            <a:r>
              <a:rPr lang="en-US" altLang="zh-CN" sz="16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WSDL</a:t>
            </a:r>
            <a:r>
              <a:rPr lang="zh-CN" altLang="en-US" sz="16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文件生成</a:t>
            </a:r>
            <a:r>
              <a:rPr lang="en-US" altLang="zh-CN" sz="16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SOAP</a:t>
            </a:r>
            <a:r>
              <a:rPr lang="zh-CN" altLang="en-US" sz="16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存根程序，供客户端使用。</a:t>
            </a:r>
            <a:endParaRPr lang="en-US" altLang="zh-CN" sz="16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a:p>
            <a:pPr>
              <a:lnSpc>
                <a:spcPct val="120000"/>
              </a:lnSpc>
            </a:pPr>
            <a:r>
              <a:rPr lang="en-US" altLang="zh-CN" sz="16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3.</a:t>
            </a:r>
            <a:r>
              <a:rPr lang="zh-CN" altLang="en-US" sz="16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 </a:t>
            </a:r>
            <a:r>
              <a:rPr lang="en-US" altLang="zh-CN" sz="16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Web</a:t>
            </a:r>
            <a:r>
              <a:rPr lang="zh-CN" altLang="en-US" sz="16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服务客户端根据获得的</a:t>
            </a:r>
            <a:r>
              <a:rPr lang="en-US" altLang="zh-CN" sz="16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Web</a:t>
            </a:r>
            <a:r>
              <a:rPr lang="zh-CN" altLang="en-US" sz="16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服务信息，</a:t>
            </a:r>
            <a:r>
              <a:rPr lang="zh-CN" altLang="en-US" sz="160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使用编程语言</a:t>
            </a:r>
            <a:r>
              <a:rPr lang="en-US" altLang="zh-CN" sz="160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160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如</a:t>
            </a:r>
            <a:r>
              <a:rPr lang="en-US" altLang="zh-CN" sz="16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java</a:t>
            </a:r>
            <a:r>
              <a:rPr lang="zh-CN" altLang="en-US" sz="16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16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C#</a:t>
            </a:r>
            <a:r>
              <a:rPr lang="zh-CN" altLang="en-US" sz="16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a:t>
            </a:r>
            <a:r>
              <a:rPr lang="en-US" altLang="zh-CN" sz="160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VB</a:t>
            </a:r>
            <a:r>
              <a:rPr lang="zh-CN" altLang="en-US" sz="160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等</a:t>
            </a:r>
            <a:r>
              <a:rPr lang="en-US" altLang="zh-CN" sz="160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a:t>
            </a:r>
            <a:r>
              <a:rPr lang="zh-CN" altLang="en-US" sz="160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编写</a:t>
            </a:r>
            <a:r>
              <a:rPr lang="en-US" altLang="zh-CN" sz="16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SOAP</a:t>
            </a:r>
            <a:r>
              <a:rPr lang="zh-CN" altLang="en-US" sz="16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客户端程序。</a:t>
            </a:r>
            <a:endParaRPr lang="en-US" altLang="zh-CN" sz="16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a:p>
            <a:pPr>
              <a:lnSpc>
                <a:spcPct val="120000"/>
              </a:lnSpc>
            </a:pPr>
            <a:r>
              <a:rPr lang="en-US" altLang="zh-CN" sz="16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4.</a:t>
            </a:r>
            <a:r>
              <a:rPr lang="zh-CN" altLang="en-US" sz="16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客户端利用</a:t>
            </a:r>
            <a:r>
              <a:rPr lang="en-US" altLang="zh-CN" sz="16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HTTP, SMTP, FTP, JMS</a:t>
            </a:r>
            <a:r>
              <a:rPr lang="zh-CN" altLang="en-US" sz="16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等传输机制将</a:t>
            </a:r>
            <a:r>
              <a:rPr lang="en-US" altLang="zh-CN" sz="16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SOAP</a:t>
            </a:r>
            <a:r>
              <a:rPr lang="zh-CN" altLang="en-US" sz="16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请求发送到</a:t>
            </a:r>
            <a:r>
              <a:rPr lang="en-US" altLang="zh-CN" sz="16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SOAP</a:t>
            </a:r>
            <a:r>
              <a:rPr lang="zh-CN" altLang="en-US" sz="16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服务器，</a:t>
            </a:r>
            <a:r>
              <a:rPr lang="en-US" altLang="zh-CN" sz="16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SOAP</a:t>
            </a:r>
            <a:r>
              <a:rPr lang="zh-CN" altLang="en-US" sz="16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服务器对</a:t>
            </a:r>
            <a:r>
              <a:rPr lang="en-US" altLang="zh-CN" sz="16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SOAP</a:t>
            </a:r>
            <a:r>
              <a:rPr lang="zh-CN" altLang="en-US" sz="16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请求消息进行解析，调用相应的方法。</a:t>
            </a:r>
            <a:endParaRPr lang="en-US" altLang="zh-CN" sz="16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a:p>
            <a:pPr>
              <a:lnSpc>
                <a:spcPct val="120000"/>
              </a:lnSpc>
            </a:pPr>
            <a:r>
              <a:rPr lang="en-US" altLang="zh-CN" sz="16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5.SOAP</a:t>
            </a:r>
            <a:r>
              <a:rPr lang="zh-CN" altLang="en-US" sz="16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服务器接收应用程序返回的结果，并把它包装成一个</a:t>
            </a:r>
            <a:r>
              <a:rPr lang="en-US" altLang="zh-CN" sz="16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SOAP</a:t>
            </a:r>
            <a:r>
              <a:rPr lang="zh-CN" altLang="en-US" sz="16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响应消息返回给</a:t>
            </a:r>
            <a:r>
              <a:rPr lang="en-US" altLang="zh-CN" sz="16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Web</a:t>
            </a:r>
            <a:r>
              <a:rPr lang="zh-CN" altLang="en-US" sz="16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服务客户机。</a:t>
            </a:r>
          </a:p>
        </p:txBody>
      </p:sp>
    </p:spTree>
    <p:extLst>
      <p:ext uri="{BB962C8B-B14F-4D97-AF65-F5344CB8AC3E}">
        <p14:creationId xmlns:p14="http://schemas.microsoft.com/office/powerpoint/2010/main" val="357797199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9AA0C8C-DC83-4BEB-BB2D-DC037AF30301}"/>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05793603-53E4-437A-A395-F7BE4DDDE708}"/>
              </a:ext>
            </a:extLst>
          </p:cNvPr>
          <p:cNvSpPr>
            <a:spLocks noGrp="1"/>
          </p:cNvSpPr>
          <p:nvPr>
            <p:ph idx="1"/>
          </p:nvPr>
        </p:nvSpPr>
        <p:spPr/>
        <p:txBody>
          <a:bodyPr/>
          <a:lstStyle/>
          <a:p>
            <a:r>
              <a:rPr lang="en-US" altLang="zh-CN">
                <a:solidFill>
                  <a:srgbClr val="0000FF"/>
                </a:solidFill>
              </a:rPr>
              <a:t>SOAP</a:t>
            </a:r>
            <a:r>
              <a:rPr lang="zh-CN" altLang="en-US">
                <a:solidFill>
                  <a:srgbClr val="0000FF"/>
                </a:solidFill>
              </a:rPr>
              <a:t>实例</a:t>
            </a:r>
            <a:endParaRPr lang="en-US" altLang="zh-CN">
              <a:solidFill>
                <a:srgbClr val="0000FF"/>
              </a:solidFill>
            </a:endParaRPr>
          </a:p>
          <a:p>
            <a:pPr lvl="1"/>
            <a:r>
              <a:rPr lang="en-US" altLang="zh-CN">
                <a:solidFill>
                  <a:srgbClr val="0000FF"/>
                </a:solidFill>
              </a:rPr>
              <a:t>Java</a:t>
            </a:r>
            <a:r>
              <a:rPr lang="zh-CN" altLang="en-US">
                <a:solidFill>
                  <a:srgbClr val="0000FF"/>
                </a:solidFill>
              </a:rPr>
              <a:t>客户端以</a:t>
            </a:r>
            <a:r>
              <a:rPr lang="en-US" altLang="zh-CN">
                <a:solidFill>
                  <a:srgbClr val="0000FF"/>
                </a:solidFill>
              </a:rPr>
              <a:t>RPC</a:t>
            </a:r>
            <a:r>
              <a:rPr lang="zh-CN" altLang="en-US">
                <a:solidFill>
                  <a:srgbClr val="0000FF"/>
                </a:solidFill>
              </a:rPr>
              <a:t>风格和</a:t>
            </a:r>
            <a:r>
              <a:rPr lang="en-US" altLang="zh-CN">
                <a:solidFill>
                  <a:srgbClr val="0000FF"/>
                </a:solidFill>
              </a:rPr>
              <a:t>Web</a:t>
            </a:r>
            <a:r>
              <a:rPr lang="zh-CN" altLang="en-US">
                <a:solidFill>
                  <a:srgbClr val="0000FF"/>
                </a:solidFill>
              </a:rPr>
              <a:t>服务的通信</a:t>
            </a:r>
            <a:endParaRPr lang="en-US" altLang="zh-CN">
              <a:solidFill>
                <a:srgbClr val="0000FF"/>
              </a:solidFill>
            </a:endParaRPr>
          </a:p>
          <a:p>
            <a:pPr lvl="2"/>
            <a:r>
              <a:rPr lang="zh-CN" altLang="en-US"/>
              <a:t>开发一个</a:t>
            </a:r>
            <a:r>
              <a:rPr lang="en-US" altLang="zh-CN"/>
              <a:t>SOAP</a:t>
            </a:r>
            <a:r>
              <a:rPr lang="zh-CN" altLang="en-US"/>
              <a:t>客户端应用程序来访问检查库存</a:t>
            </a:r>
            <a:r>
              <a:rPr lang="en-US" altLang="zh-CN"/>
              <a:t>Web</a:t>
            </a:r>
            <a:r>
              <a:rPr lang="zh-CN" altLang="en-US"/>
              <a:t>服务。</a:t>
            </a:r>
            <a:endParaRPr lang="en-US" altLang="zh-CN"/>
          </a:p>
          <a:p>
            <a:pPr lvl="2"/>
            <a:r>
              <a:rPr lang="zh-CN" altLang="en-US"/>
              <a:t>注：本例使用的</a:t>
            </a:r>
            <a:r>
              <a:rPr lang="en-US" altLang="zh-CN"/>
              <a:t>SOAP</a:t>
            </a:r>
            <a:r>
              <a:rPr lang="zh-CN" altLang="en-US"/>
              <a:t>服务器为</a:t>
            </a:r>
            <a:r>
              <a:rPr lang="en-US" altLang="zh-CN"/>
              <a:t>AXIS</a:t>
            </a:r>
            <a:r>
              <a:rPr lang="zh-CN" altLang="en-US"/>
              <a:t>。具体如何在</a:t>
            </a:r>
            <a:r>
              <a:rPr lang="en-US" altLang="zh-CN"/>
              <a:t>AXIS</a:t>
            </a:r>
            <a:r>
              <a:rPr lang="zh-CN" altLang="en-US"/>
              <a:t>上部署</a:t>
            </a:r>
            <a:r>
              <a:rPr lang="en-US" altLang="zh-CN"/>
              <a:t>Web</a:t>
            </a:r>
            <a:r>
              <a:rPr lang="zh-CN" altLang="en-US"/>
              <a:t>服务见</a:t>
            </a:r>
            <a:r>
              <a:rPr lang="en-US" altLang="zh-CN"/>
              <a:t>AXIS</a:t>
            </a:r>
            <a:r>
              <a:rPr lang="zh-CN" altLang="en-US"/>
              <a:t>网站：</a:t>
            </a:r>
            <a:r>
              <a:rPr lang="en-US" altLang="zh-CN">
                <a:hlinkClick r:id="rId2"/>
              </a:rPr>
              <a:t>http://ws.apache.org/axis</a:t>
            </a:r>
            <a:r>
              <a:rPr lang="zh-CN" altLang="en-US"/>
              <a:t>。</a:t>
            </a:r>
            <a:endParaRPr lang="en-US" altLang="zh-CN"/>
          </a:p>
          <a:p>
            <a:pPr lvl="2"/>
            <a:r>
              <a:rPr lang="zh-CN" altLang="en-US"/>
              <a:t>假设本</a:t>
            </a:r>
            <a:r>
              <a:rPr lang="en-US" altLang="zh-CN"/>
              <a:t>Web</a:t>
            </a:r>
            <a:r>
              <a:rPr lang="zh-CN" altLang="en-US"/>
              <a:t>服务的访问端点为：</a:t>
            </a:r>
            <a:r>
              <a:rPr lang="en-US" altLang="zh-CN">
                <a:hlinkClick r:id="rId3"/>
              </a:rPr>
              <a:t>http://vinca:8080/axis/services/WareManage</a:t>
            </a:r>
            <a:endParaRPr lang="en-US" altLang="zh-CN"/>
          </a:p>
          <a:p>
            <a:pPr lvl="2"/>
            <a:r>
              <a:rPr lang="zh-CN" altLang="en-US"/>
              <a:t>注：访问端点是</a:t>
            </a:r>
            <a:r>
              <a:rPr lang="en-US" altLang="zh-CN"/>
              <a:t>Web</a:t>
            </a:r>
            <a:r>
              <a:rPr lang="zh-CN" altLang="en-US"/>
              <a:t>服务的实际访问地址。</a:t>
            </a:r>
          </a:p>
          <a:p>
            <a:pPr lvl="1"/>
            <a:endParaRPr lang="zh-CN" altLang="en-US"/>
          </a:p>
        </p:txBody>
      </p:sp>
    </p:spTree>
    <p:extLst>
      <p:ext uri="{BB962C8B-B14F-4D97-AF65-F5344CB8AC3E}">
        <p14:creationId xmlns:p14="http://schemas.microsoft.com/office/powerpoint/2010/main" val="2192176446"/>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矩形 1"/>
          <p:cNvSpPr/>
          <p:nvPr/>
        </p:nvSpPr>
        <p:spPr>
          <a:xfrm>
            <a:off x="4007768" y="260648"/>
            <a:ext cx="3845925" cy="581057"/>
          </a:xfrm>
          <a:prstGeom prst="rect">
            <a:avLst/>
          </a:prstGeom>
        </p:spPr>
        <p:txBody>
          <a:bodyPr wrap="none">
            <a:spAutoFit/>
          </a:bodyPr>
          <a:lstStyle/>
          <a:p>
            <a:pPr>
              <a:lnSpc>
                <a:spcPct val="150000"/>
              </a:lnSpc>
            </a:pPr>
            <a:r>
              <a:rPr lang="zh-CN" altLang="en-US" sz="24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代码</a:t>
            </a:r>
            <a:r>
              <a:rPr lang="en-US" altLang="zh-CN" sz="24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4.13   </a:t>
            </a:r>
            <a:r>
              <a:rPr lang="zh-CN" altLang="en-US" sz="24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客户端实例代码</a:t>
            </a:r>
            <a:endParaRPr lang="en-US" altLang="zh-CN" sz="24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 name="TextBox 2"/>
          <p:cNvSpPr txBox="1"/>
          <p:nvPr/>
        </p:nvSpPr>
        <p:spPr>
          <a:xfrm>
            <a:off x="1559496" y="1052736"/>
            <a:ext cx="9361040" cy="5262979"/>
          </a:xfrm>
          <a:prstGeom prst="rect">
            <a:avLst/>
          </a:prstGeom>
          <a:solidFill>
            <a:schemeClr val="bg1">
              <a:lumMod val="95000"/>
            </a:schemeClr>
          </a:solidFill>
          <a:ln>
            <a:noFill/>
          </a:ln>
        </p:spPr>
        <p:txBody>
          <a:bodyPr wrap="square" rtlCol="0">
            <a:spAutoFit/>
          </a:bodyPr>
          <a:lstStyle/>
          <a:p>
            <a:r>
              <a:rPr lang="en-US" altLang="zh-CN" sz="1600" dirty="0">
                <a:solidFill>
                  <a:srgbClr val="0000FF"/>
                </a:solidFill>
                <a:latin typeface="Times New Roman" panose="02020603050405020304" pitchFamily="18" charset="0"/>
                <a:cs typeface="Times New Roman" panose="02020603050405020304" pitchFamily="18" charset="0"/>
              </a:rPr>
              <a:t>package </a:t>
            </a:r>
            <a:r>
              <a:rPr lang="en-US" altLang="zh-CN" sz="1600" dirty="0" err="1">
                <a:solidFill>
                  <a:srgbClr val="0000FF"/>
                </a:solidFill>
                <a:latin typeface="Times New Roman" panose="02020603050405020304" pitchFamily="18" charset="0"/>
                <a:cs typeface="Times New Roman" panose="02020603050405020304" pitchFamily="18" charset="0"/>
              </a:rPr>
              <a:t>waremanageproject</a:t>
            </a:r>
            <a:r>
              <a:rPr lang="en-US" altLang="zh-CN" sz="1600" dirty="0">
                <a:solidFill>
                  <a:srgbClr val="0000FF"/>
                </a:solidFill>
                <a:latin typeface="Times New Roman" panose="02020603050405020304" pitchFamily="18" charset="0"/>
                <a:cs typeface="Times New Roman" panose="02020603050405020304" pitchFamily="18" charset="0"/>
              </a:rPr>
              <a:t>;</a:t>
            </a:r>
          </a:p>
          <a:p>
            <a:r>
              <a:rPr lang="en-US" altLang="zh-CN" sz="1600" dirty="0">
                <a:solidFill>
                  <a:srgbClr val="0000FF"/>
                </a:solidFill>
                <a:latin typeface="Times New Roman" panose="02020603050405020304" pitchFamily="18" charset="0"/>
                <a:cs typeface="Times New Roman" panose="02020603050405020304" pitchFamily="18" charset="0"/>
              </a:rPr>
              <a:t>import </a:t>
            </a:r>
            <a:r>
              <a:rPr lang="en-US" altLang="zh-CN" sz="1600" dirty="0" err="1">
                <a:solidFill>
                  <a:srgbClr val="0000FF"/>
                </a:solidFill>
                <a:latin typeface="Times New Roman" panose="02020603050405020304" pitchFamily="18" charset="0"/>
                <a:cs typeface="Times New Roman" panose="02020603050405020304" pitchFamily="18" charset="0"/>
              </a:rPr>
              <a:t>org.apache.axis.client.Call</a:t>
            </a:r>
            <a:r>
              <a:rPr lang="en-US" altLang="zh-CN" sz="1600" dirty="0">
                <a:solidFill>
                  <a:srgbClr val="0000FF"/>
                </a:solidFill>
                <a:latin typeface="Times New Roman" panose="02020603050405020304" pitchFamily="18" charset="0"/>
                <a:cs typeface="Times New Roman" panose="02020603050405020304" pitchFamily="18" charset="0"/>
              </a:rPr>
              <a:t>;</a:t>
            </a:r>
          </a:p>
          <a:p>
            <a:r>
              <a:rPr lang="en-US" altLang="zh-CN" sz="1600" dirty="0">
                <a:solidFill>
                  <a:srgbClr val="0000FF"/>
                </a:solidFill>
                <a:latin typeface="Times New Roman" panose="02020603050405020304" pitchFamily="18" charset="0"/>
                <a:cs typeface="Times New Roman" panose="02020603050405020304" pitchFamily="18" charset="0"/>
              </a:rPr>
              <a:t>import </a:t>
            </a:r>
            <a:r>
              <a:rPr lang="en-US" altLang="zh-CN" sz="1600" dirty="0" err="1">
                <a:solidFill>
                  <a:srgbClr val="0000FF"/>
                </a:solidFill>
                <a:latin typeface="Times New Roman" panose="02020603050405020304" pitchFamily="18" charset="0"/>
                <a:cs typeface="Times New Roman" panose="02020603050405020304" pitchFamily="18" charset="0"/>
              </a:rPr>
              <a:t>org.apache.axis.client.Service</a:t>
            </a:r>
            <a:r>
              <a:rPr lang="en-US" altLang="zh-CN" sz="1600" dirty="0">
                <a:solidFill>
                  <a:srgbClr val="0000FF"/>
                </a:solidFill>
                <a:latin typeface="Times New Roman" panose="02020603050405020304" pitchFamily="18" charset="0"/>
                <a:cs typeface="Times New Roman" panose="02020603050405020304" pitchFamily="18" charset="0"/>
              </a:rPr>
              <a:t>;</a:t>
            </a:r>
          </a:p>
          <a:p>
            <a:r>
              <a:rPr lang="en-US" altLang="zh-CN" sz="1600" dirty="0">
                <a:solidFill>
                  <a:srgbClr val="0000FF"/>
                </a:solidFill>
                <a:latin typeface="Times New Roman" panose="02020603050405020304" pitchFamily="18" charset="0"/>
                <a:cs typeface="Times New Roman" panose="02020603050405020304" pitchFamily="18" charset="0"/>
              </a:rPr>
              <a:t>import </a:t>
            </a:r>
            <a:r>
              <a:rPr lang="en-US" altLang="zh-CN" sz="1600" dirty="0" err="1">
                <a:solidFill>
                  <a:srgbClr val="0000FF"/>
                </a:solidFill>
                <a:latin typeface="Times New Roman" panose="02020603050405020304" pitchFamily="18" charset="0"/>
                <a:cs typeface="Times New Roman" panose="02020603050405020304" pitchFamily="18" charset="0"/>
              </a:rPr>
              <a:t>org.apache.axis.encoding.XMLType</a:t>
            </a:r>
            <a:r>
              <a:rPr lang="en-US" altLang="zh-CN" sz="1600" dirty="0">
                <a:solidFill>
                  <a:srgbClr val="0000FF"/>
                </a:solidFill>
                <a:latin typeface="Times New Roman" panose="02020603050405020304" pitchFamily="18" charset="0"/>
                <a:cs typeface="Times New Roman" panose="02020603050405020304" pitchFamily="18" charset="0"/>
              </a:rPr>
              <a:t>;</a:t>
            </a:r>
          </a:p>
          <a:p>
            <a:r>
              <a:rPr lang="en-US" altLang="zh-CN" sz="1600" dirty="0">
                <a:solidFill>
                  <a:srgbClr val="0000FF"/>
                </a:solidFill>
                <a:latin typeface="Times New Roman" panose="02020603050405020304" pitchFamily="18" charset="0"/>
                <a:cs typeface="Times New Roman" panose="02020603050405020304" pitchFamily="18" charset="0"/>
              </a:rPr>
              <a:t>import </a:t>
            </a:r>
            <a:r>
              <a:rPr lang="en-US" altLang="zh-CN" sz="1600" dirty="0" err="1">
                <a:solidFill>
                  <a:srgbClr val="0000FF"/>
                </a:solidFill>
                <a:latin typeface="Times New Roman" panose="02020603050405020304" pitchFamily="18" charset="0"/>
                <a:cs typeface="Times New Roman" panose="02020603050405020304" pitchFamily="18" charset="0"/>
              </a:rPr>
              <a:t>javax.xml.rpc.ParameterMode</a:t>
            </a:r>
            <a:r>
              <a:rPr lang="en-US" altLang="zh-CN" sz="1600" dirty="0">
                <a:solidFill>
                  <a:srgbClr val="0000FF"/>
                </a:solidFill>
                <a:latin typeface="Times New Roman" panose="02020603050405020304" pitchFamily="18" charset="0"/>
                <a:cs typeface="Times New Roman" panose="02020603050405020304" pitchFamily="18" charset="0"/>
              </a:rPr>
              <a:t>;</a:t>
            </a:r>
          </a:p>
          <a:p>
            <a:endParaRPr lang="en-US" altLang="zh-CN" sz="1600" dirty="0">
              <a:solidFill>
                <a:srgbClr val="0000FF"/>
              </a:solidFill>
              <a:latin typeface="Times New Roman" panose="02020603050405020304" pitchFamily="18" charset="0"/>
              <a:cs typeface="Times New Roman" panose="02020603050405020304" pitchFamily="18" charset="0"/>
            </a:endParaRPr>
          </a:p>
          <a:p>
            <a:r>
              <a:rPr lang="en-US" altLang="zh-CN" sz="1600" dirty="0">
                <a:solidFill>
                  <a:srgbClr val="0000FF"/>
                </a:solidFill>
                <a:latin typeface="Times New Roman" panose="02020603050405020304" pitchFamily="18" charset="0"/>
                <a:cs typeface="Times New Roman" panose="02020603050405020304" pitchFamily="18" charset="0"/>
              </a:rPr>
              <a:t>p</a:t>
            </a:r>
            <a:r>
              <a:rPr lang="en-US" altLang="zh-CN" sz="1600">
                <a:solidFill>
                  <a:srgbClr val="0000FF"/>
                </a:solidFill>
                <a:latin typeface="Times New Roman" panose="02020603050405020304" pitchFamily="18" charset="0"/>
                <a:cs typeface="Times New Roman" panose="02020603050405020304" pitchFamily="18" charset="0"/>
              </a:rPr>
              <a:t>ublic </a:t>
            </a:r>
            <a:r>
              <a:rPr lang="en-US" altLang="zh-CN" sz="1600" dirty="0">
                <a:solidFill>
                  <a:srgbClr val="0000FF"/>
                </a:solidFill>
                <a:latin typeface="Times New Roman" panose="02020603050405020304" pitchFamily="18" charset="0"/>
                <a:cs typeface="Times New Roman" panose="02020603050405020304" pitchFamily="18" charset="0"/>
              </a:rPr>
              <a:t>class </a:t>
            </a:r>
            <a:r>
              <a:rPr lang="en-US" altLang="zh-CN" sz="1600" dirty="0" err="1">
                <a:solidFill>
                  <a:srgbClr val="0000FF"/>
                </a:solidFill>
                <a:latin typeface="Times New Roman" panose="02020603050405020304" pitchFamily="18" charset="0"/>
                <a:cs typeface="Times New Roman" panose="02020603050405020304" pitchFamily="18" charset="0"/>
              </a:rPr>
              <a:t>WareManageClient</a:t>
            </a:r>
            <a:r>
              <a:rPr lang="en-US" altLang="zh-CN" sz="1600" dirty="0">
                <a:solidFill>
                  <a:srgbClr val="0000FF"/>
                </a:solidFill>
                <a:latin typeface="Times New Roman" panose="02020603050405020304" pitchFamily="18" charset="0"/>
                <a:cs typeface="Times New Roman" panose="02020603050405020304" pitchFamily="18" charset="0"/>
              </a:rPr>
              <a:t>{</a:t>
            </a:r>
          </a:p>
          <a:p>
            <a:r>
              <a:rPr lang="en-US" altLang="zh-CN" sz="1600" dirty="0">
                <a:solidFill>
                  <a:srgbClr val="0000FF"/>
                </a:solidFill>
                <a:latin typeface="Times New Roman" panose="02020603050405020304" pitchFamily="18" charset="0"/>
                <a:cs typeface="Times New Roman" panose="02020603050405020304" pitchFamily="18" charset="0"/>
              </a:rPr>
              <a:t>    </a:t>
            </a:r>
            <a:r>
              <a:rPr lang="en-US" altLang="zh-CN" sz="1600">
                <a:solidFill>
                  <a:srgbClr val="0000FF"/>
                </a:solidFill>
                <a:latin typeface="Times New Roman" panose="02020603050405020304" pitchFamily="18" charset="0"/>
                <a:cs typeface="Times New Roman" panose="02020603050405020304" pitchFamily="18" charset="0"/>
              </a:rPr>
              <a:t>public WareManageClient( ){</a:t>
            </a:r>
            <a:endParaRPr lang="en-US" altLang="zh-CN" sz="1600" dirty="0">
              <a:solidFill>
                <a:srgbClr val="0000FF"/>
              </a:solidFill>
              <a:latin typeface="Times New Roman" panose="02020603050405020304" pitchFamily="18" charset="0"/>
              <a:cs typeface="Times New Roman" panose="02020603050405020304" pitchFamily="18" charset="0"/>
            </a:endParaRPr>
          </a:p>
          <a:p>
            <a:r>
              <a:rPr lang="en-US" altLang="zh-CN" sz="1600" dirty="0">
                <a:solidFill>
                  <a:srgbClr val="0000FF"/>
                </a:solidFill>
                <a:latin typeface="Times New Roman" panose="02020603050405020304" pitchFamily="18" charset="0"/>
                <a:cs typeface="Times New Roman" panose="02020603050405020304" pitchFamily="18" charset="0"/>
              </a:rPr>
              <a:t>     }</a:t>
            </a:r>
          </a:p>
          <a:p>
            <a:r>
              <a:rPr lang="en-US" altLang="zh-CN" sz="1600" dirty="0">
                <a:solidFill>
                  <a:srgbClr val="0000FF"/>
                </a:solidFill>
                <a:latin typeface="Times New Roman" panose="02020603050405020304" pitchFamily="18" charset="0"/>
                <a:cs typeface="Times New Roman" panose="02020603050405020304" pitchFamily="18" charset="0"/>
              </a:rPr>
              <a:t>     public static </a:t>
            </a:r>
            <a:r>
              <a:rPr lang="en-US" altLang="zh-CN" sz="1600">
                <a:solidFill>
                  <a:srgbClr val="0000FF"/>
                </a:solidFill>
                <a:latin typeface="Times New Roman" panose="02020603050405020304" pitchFamily="18" charset="0"/>
                <a:cs typeface="Times New Roman" panose="02020603050405020304" pitchFamily="18" charset="0"/>
              </a:rPr>
              <a:t>void main(String [] args) </a:t>
            </a:r>
            <a:r>
              <a:rPr lang="en-US" altLang="zh-CN" sz="1600" dirty="0">
                <a:solidFill>
                  <a:srgbClr val="0000FF"/>
                </a:solidFill>
                <a:latin typeface="Times New Roman" panose="02020603050405020304" pitchFamily="18" charset="0"/>
                <a:cs typeface="Times New Roman" panose="02020603050405020304" pitchFamily="18" charset="0"/>
              </a:rPr>
              <a:t>throws Exception{</a:t>
            </a:r>
          </a:p>
          <a:p>
            <a:r>
              <a:rPr lang="en-US" altLang="zh-CN" sz="1600" dirty="0">
                <a:solidFill>
                  <a:srgbClr val="0000FF"/>
                </a:solidFill>
                <a:latin typeface="Times New Roman" panose="02020603050405020304" pitchFamily="18" charset="0"/>
                <a:cs typeface="Times New Roman" panose="02020603050405020304" pitchFamily="18" charset="0"/>
              </a:rPr>
              <a:t>          try{</a:t>
            </a:r>
          </a:p>
          <a:p>
            <a:r>
              <a:rPr lang="en-US" altLang="zh-CN" sz="1600" dirty="0">
                <a:solidFill>
                  <a:srgbClr val="0000FF"/>
                </a:solidFill>
                <a:latin typeface="Times New Roman" panose="02020603050405020304" pitchFamily="18" charset="0"/>
                <a:cs typeface="Times New Roman" panose="02020603050405020304" pitchFamily="18" charset="0"/>
              </a:rPr>
              <a:t>              // </a:t>
            </a:r>
            <a:r>
              <a:rPr lang="zh-CN" altLang="en-US" sz="1600" dirty="0">
                <a:solidFill>
                  <a:srgbClr val="0000FF"/>
                </a:solidFill>
                <a:latin typeface="Times New Roman" panose="02020603050405020304" pitchFamily="18" charset="0"/>
                <a:cs typeface="Times New Roman" panose="02020603050405020304" pitchFamily="18" charset="0"/>
              </a:rPr>
              <a:t>为目标服务定义端点</a:t>
            </a:r>
            <a:r>
              <a:rPr lang="en-US" altLang="zh-CN" sz="1600" dirty="0">
                <a:solidFill>
                  <a:srgbClr val="0000FF"/>
                </a:solidFill>
                <a:latin typeface="Times New Roman" panose="02020603050405020304" pitchFamily="18" charset="0"/>
                <a:cs typeface="Times New Roman" panose="02020603050405020304" pitchFamily="18" charset="0"/>
              </a:rPr>
              <a:t>URL</a:t>
            </a:r>
            <a:r>
              <a:rPr lang="zh-CN" altLang="en-US" sz="1600" dirty="0">
                <a:solidFill>
                  <a:srgbClr val="0000FF"/>
                </a:solidFill>
                <a:latin typeface="Times New Roman" panose="02020603050405020304" pitchFamily="18" charset="0"/>
                <a:cs typeface="Times New Roman" panose="02020603050405020304" pitchFamily="18" charset="0"/>
              </a:rPr>
              <a:t>和方法名</a:t>
            </a:r>
            <a:endParaRPr lang="en-US" altLang="zh-CN" sz="1600" dirty="0">
              <a:solidFill>
                <a:srgbClr val="0000FF"/>
              </a:solidFill>
              <a:latin typeface="Times New Roman" panose="02020603050405020304" pitchFamily="18" charset="0"/>
              <a:cs typeface="Times New Roman" panose="02020603050405020304" pitchFamily="18" charset="0"/>
            </a:endParaRPr>
          </a:p>
          <a:p>
            <a:r>
              <a:rPr lang="en-US" altLang="zh-CN" sz="1600" dirty="0">
                <a:solidFill>
                  <a:srgbClr val="0000FF"/>
                </a:solidFill>
                <a:latin typeface="Times New Roman" panose="02020603050405020304" pitchFamily="18" charset="0"/>
                <a:cs typeface="Times New Roman" panose="02020603050405020304" pitchFamily="18" charset="0"/>
              </a:rPr>
              <a:t>            String endpoint =</a:t>
            </a:r>
            <a:r>
              <a:rPr lang="en-US" altLang="zh-CN" sz="1600" dirty="0">
                <a:solidFill>
                  <a:srgbClr val="0000FF"/>
                </a:solidFill>
                <a:latin typeface="Times New Roman" panose="02020603050405020304" pitchFamily="18" charset="0"/>
                <a:cs typeface="Times New Roman" panose="02020603050405020304" pitchFamily="18" charset="0"/>
                <a:hlinkClick r:id="rId2"/>
              </a:rPr>
              <a:t>“http://vinca:8080/axis/services/</a:t>
            </a:r>
            <a:r>
              <a:rPr lang="en-US" altLang="zh-CN" sz="1600" dirty="0" err="1">
                <a:solidFill>
                  <a:srgbClr val="0000FF"/>
                </a:solidFill>
                <a:latin typeface="Times New Roman" panose="02020603050405020304" pitchFamily="18" charset="0"/>
                <a:cs typeface="Times New Roman" panose="02020603050405020304" pitchFamily="18" charset="0"/>
                <a:hlinkClick r:id="rId2"/>
              </a:rPr>
              <a:t>WareManage</a:t>
            </a:r>
            <a:r>
              <a:rPr lang="en-US" altLang="zh-CN" sz="1600" dirty="0">
                <a:solidFill>
                  <a:srgbClr val="0000FF"/>
                </a:solidFill>
                <a:latin typeface="Times New Roman" panose="02020603050405020304" pitchFamily="18" charset="0"/>
                <a:cs typeface="Times New Roman" panose="02020603050405020304" pitchFamily="18" charset="0"/>
              </a:rPr>
              <a:t>”;</a:t>
            </a:r>
          </a:p>
          <a:p>
            <a:r>
              <a:rPr lang="en-US" altLang="zh-CN" sz="1600" dirty="0">
                <a:solidFill>
                  <a:srgbClr val="0000FF"/>
                </a:solidFill>
                <a:latin typeface="Times New Roman" panose="02020603050405020304" pitchFamily="18" charset="0"/>
                <a:cs typeface="Times New Roman" panose="02020603050405020304" pitchFamily="18" charset="0"/>
              </a:rPr>
              <a:t>            String method =“</a:t>
            </a:r>
            <a:r>
              <a:rPr lang="en-US" altLang="zh-CN" sz="1600" dirty="0" err="1">
                <a:solidFill>
                  <a:srgbClr val="0000FF"/>
                </a:solidFill>
                <a:latin typeface="Times New Roman" panose="02020603050405020304" pitchFamily="18" charset="0"/>
                <a:cs typeface="Times New Roman" panose="02020603050405020304" pitchFamily="18" charset="0"/>
              </a:rPr>
              <a:t>getStocks</a:t>
            </a:r>
            <a:r>
              <a:rPr lang="en-US" altLang="zh-CN" sz="1600" dirty="0">
                <a:solidFill>
                  <a:srgbClr val="0000FF"/>
                </a:solidFill>
                <a:latin typeface="Times New Roman" panose="02020603050405020304" pitchFamily="18" charset="0"/>
                <a:cs typeface="Times New Roman" panose="02020603050405020304" pitchFamily="18" charset="0"/>
              </a:rPr>
              <a:t>”;</a:t>
            </a:r>
          </a:p>
          <a:p>
            <a:r>
              <a:rPr lang="en-US" altLang="zh-CN" sz="1600" dirty="0">
                <a:solidFill>
                  <a:srgbClr val="0000FF"/>
                </a:solidFill>
                <a:latin typeface="Times New Roman" panose="02020603050405020304" pitchFamily="18" charset="0"/>
                <a:cs typeface="Times New Roman" panose="02020603050405020304" pitchFamily="18" charset="0"/>
              </a:rPr>
              <a:t>          /** </a:t>
            </a:r>
            <a:r>
              <a:rPr lang="zh-CN" altLang="en-US" sz="1600" dirty="0">
                <a:solidFill>
                  <a:srgbClr val="0000FF"/>
                </a:solidFill>
                <a:latin typeface="Times New Roman" panose="02020603050405020304" pitchFamily="18" charset="0"/>
                <a:cs typeface="Times New Roman" panose="02020603050405020304" pitchFamily="18" charset="0"/>
              </a:rPr>
              <a:t>创建</a:t>
            </a:r>
            <a:r>
              <a:rPr lang="en-US" altLang="zh-CN" sz="1600" dirty="0">
                <a:solidFill>
                  <a:srgbClr val="0000FF"/>
                </a:solidFill>
                <a:latin typeface="Times New Roman" panose="02020603050405020304" pitchFamily="18" charset="0"/>
                <a:cs typeface="Times New Roman" panose="02020603050405020304" pitchFamily="18" charset="0"/>
              </a:rPr>
              <a:t>Service</a:t>
            </a:r>
            <a:r>
              <a:rPr lang="zh-CN" altLang="en-US" sz="1600" dirty="0">
                <a:solidFill>
                  <a:srgbClr val="0000FF"/>
                </a:solidFill>
                <a:latin typeface="Times New Roman" panose="02020603050405020304" pitchFamily="18" charset="0"/>
                <a:cs typeface="Times New Roman" panose="02020603050405020304" pitchFamily="18" charset="0"/>
              </a:rPr>
              <a:t>类的实例并</a:t>
            </a:r>
            <a:r>
              <a:rPr lang="zh-CN" altLang="en-US" sz="1600">
                <a:solidFill>
                  <a:srgbClr val="0000FF"/>
                </a:solidFill>
                <a:latin typeface="Times New Roman" panose="02020603050405020304" pitchFamily="18" charset="0"/>
                <a:cs typeface="Times New Roman" panose="02020603050405020304" pitchFamily="18" charset="0"/>
              </a:rPr>
              <a:t>调用</a:t>
            </a:r>
            <a:r>
              <a:rPr lang="en-US" altLang="zh-CN" sz="1600">
                <a:solidFill>
                  <a:srgbClr val="0000FF"/>
                </a:solidFill>
                <a:latin typeface="Times New Roman" panose="02020603050405020304" pitchFamily="18" charset="0"/>
                <a:cs typeface="Times New Roman" panose="02020603050405020304" pitchFamily="18" charset="0"/>
              </a:rPr>
              <a:t>createCall( )</a:t>
            </a:r>
            <a:r>
              <a:rPr lang="zh-CN" altLang="en-US" sz="1600">
                <a:solidFill>
                  <a:srgbClr val="0000FF"/>
                </a:solidFill>
                <a:latin typeface="Times New Roman" panose="02020603050405020304" pitchFamily="18" charset="0"/>
                <a:cs typeface="Times New Roman" panose="02020603050405020304" pitchFamily="18" charset="0"/>
              </a:rPr>
              <a:t>方法</a:t>
            </a:r>
            <a:r>
              <a:rPr lang="zh-CN" altLang="en-US" sz="1600" dirty="0">
                <a:solidFill>
                  <a:srgbClr val="0000FF"/>
                </a:solidFill>
                <a:latin typeface="Times New Roman" panose="02020603050405020304" pitchFamily="18" charset="0"/>
                <a:cs typeface="Times New Roman" panose="02020603050405020304" pitchFamily="18" charset="0"/>
              </a:rPr>
              <a:t>来构建对远程服务器的</a:t>
            </a:r>
            <a:r>
              <a:rPr lang="en-US" altLang="zh-CN" sz="1600" dirty="0">
                <a:solidFill>
                  <a:srgbClr val="0000FF"/>
                </a:solidFill>
                <a:latin typeface="Times New Roman" panose="02020603050405020304" pitchFamily="18" charset="0"/>
                <a:cs typeface="Times New Roman" panose="02020603050405020304" pitchFamily="18" charset="0"/>
              </a:rPr>
              <a:t>SOAP</a:t>
            </a:r>
            <a:r>
              <a:rPr lang="zh-CN" altLang="en-US" sz="1600" dirty="0">
                <a:solidFill>
                  <a:srgbClr val="0000FF"/>
                </a:solidFill>
                <a:latin typeface="Times New Roman" panose="02020603050405020304" pitchFamily="18" charset="0"/>
                <a:cs typeface="Times New Roman" panose="02020603050405020304" pitchFamily="18" charset="0"/>
              </a:rPr>
              <a:t>调用。</a:t>
            </a:r>
            <a:r>
              <a:rPr lang="en-US" altLang="zh-CN" sz="1600" dirty="0">
                <a:solidFill>
                  <a:srgbClr val="0000FF"/>
                </a:solidFill>
                <a:latin typeface="Times New Roman" panose="02020603050405020304" pitchFamily="18" charset="0"/>
                <a:cs typeface="Times New Roman" panose="02020603050405020304" pitchFamily="18" charset="0"/>
              </a:rPr>
              <a:t> Service</a:t>
            </a:r>
            <a:r>
              <a:rPr lang="zh-CN" altLang="en-US" sz="1600" dirty="0">
                <a:solidFill>
                  <a:srgbClr val="0000FF"/>
                </a:solidFill>
                <a:latin typeface="Times New Roman" panose="02020603050405020304" pitchFamily="18" charset="0"/>
                <a:cs typeface="Times New Roman" panose="02020603050405020304" pitchFamily="18" charset="0"/>
              </a:rPr>
              <a:t>类</a:t>
            </a:r>
            <a:endParaRPr lang="en-US" altLang="zh-CN" sz="1600" dirty="0">
              <a:solidFill>
                <a:srgbClr val="0000FF"/>
              </a:solidFill>
              <a:latin typeface="Times New Roman" panose="02020603050405020304" pitchFamily="18" charset="0"/>
              <a:cs typeface="Times New Roman" panose="02020603050405020304" pitchFamily="18" charset="0"/>
            </a:endParaRPr>
          </a:p>
          <a:p>
            <a:r>
              <a:rPr lang="en-US" altLang="zh-CN" sz="1600" dirty="0">
                <a:solidFill>
                  <a:srgbClr val="0000FF"/>
                </a:solidFill>
                <a:latin typeface="Times New Roman" panose="02020603050405020304" pitchFamily="18" charset="0"/>
                <a:cs typeface="Times New Roman" panose="02020603050405020304" pitchFamily="18" charset="0"/>
              </a:rPr>
              <a:t>         </a:t>
            </a:r>
            <a:r>
              <a:rPr lang="zh-CN" altLang="en-US" sz="1600" dirty="0">
                <a:solidFill>
                  <a:srgbClr val="0000FF"/>
                </a:solidFill>
                <a:latin typeface="Times New Roman" panose="02020603050405020304" pitchFamily="18" charset="0"/>
                <a:cs typeface="Times New Roman" panose="02020603050405020304" pitchFamily="18" charset="0"/>
              </a:rPr>
              <a:t>  用作访问</a:t>
            </a:r>
            <a:r>
              <a:rPr lang="en-US" altLang="zh-CN" sz="1600" dirty="0">
                <a:solidFill>
                  <a:srgbClr val="0000FF"/>
                </a:solidFill>
                <a:latin typeface="Times New Roman" panose="02020603050405020304" pitchFamily="18" charset="0"/>
                <a:cs typeface="Times New Roman" panose="02020603050405020304" pitchFamily="18" charset="0"/>
              </a:rPr>
              <a:t>SOAP Web</a:t>
            </a:r>
            <a:r>
              <a:rPr lang="zh-CN" altLang="en-US" sz="1600" dirty="0">
                <a:solidFill>
                  <a:srgbClr val="0000FF"/>
                </a:solidFill>
                <a:latin typeface="Times New Roman" panose="02020603050405020304" pitchFamily="18" charset="0"/>
                <a:cs typeface="Times New Roman" panose="02020603050405020304" pitchFamily="18" charset="0"/>
              </a:rPr>
              <a:t>服务的起点。一旦创建一个</a:t>
            </a:r>
            <a:r>
              <a:rPr lang="en-US" altLang="zh-CN" sz="1600" dirty="0">
                <a:solidFill>
                  <a:srgbClr val="0000FF"/>
                </a:solidFill>
                <a:latin typeface="Times New Roman" panose="02020603050405020304" pitchFamily="18" charset="0"/>
                <a:cs typeface="Times New Roman" panose="02020603050405020304" pitchFamily="18" charset="0"/>
              </a:rPr>
              <a:t>Call</a:t>
            </a:r>
            <a:r>
              <a:rPr lang="zh-CN" altLang="en-US" sz="1600" dirty="0">
                <a:solidFill>
                  <a:srgbClr val="0000FF"/>
                </a:solidFill>
                <a:latin typeface="Times New Roman" panose="02020603050405020304" pitchFamily="18" charset="0"/>
                <a:cs typeface="Times New Roman" panose="02020603050405020304" pitchFamily="18" charset="0"/>
              </a:rPr>
              <a:t>实例，就可以使用设置方法对目标服务端</a:t>
            </a:r>
            <a:endParaRPr lang="en-US" altLang="zh-CN" sz="1600" dirty="0">
              <a:solidFill>
                <a:srgbClr val="0000FF"/>
              </a:solidFill>
              <a:latin typeface="Times New Roman" panose="02020603050405020304" pitchFamily="18" charset="0"/>
              <a:cs typeface="Times New Roman" panose="02020603050405020304" pitchFamily="18" charset="0"/>
            </a:endParaRPr>
          </a:p>
          <a:p>
            <a:r>
              <a:rPr lang="en-US" altLang="zh-CN" sz="1600" dirty="0">
                <a:solidFill>
                  <a:srgbClr val="0000FF"/>
                </a:solidFill>
                <a:latin typeface="Times New Roman" panose="02020603050405020304" pitchFamily="18" charset="0"/>
                <a:cs typeface="Times New Roman" panose="02020603050405020304" pitchFamily="18" charset="0"/>
              </a:rPr>
              <a:t>           </a:t>
            </a:r>
            <a:r>
              <a:rPr lang="zh-CN" altLang="en-US" sz="1600" dirty="0">
                <a:solidFill>
                  <a:srgbClr val="0000FF"/>
                </a:solidFill>
                <a:latin typeface="Times New Roman" panose="02020603050405020304" pitchFamily="18" charset="0"/>
                <a:cs typeface="Times New Roman" panose="02020603050405020304" pitchFamily="18" charset="0"/>
              </a:rPr>
              <a:t>口</a:t>
            </a:r>
            <a:r>
              <a:rPr lang="en-US" altLang="zh-CN" sz="1600" dirty="0">
                <a:solidFill>
                  <a:srgbClr val="0000FF"/>
                </a:solidFill>
                <a:latin typeface="Times New Roman" panose="02020603050405020304" pitchFamily="18" charset="0"/>
                <a:cs typeface="Times New Roman" panose="02020603050405020304" pitchFamily="18" charset="0"/>
              </a:rPr>
              <a:t>URL</a:t>
            </a:r>
            <a:r>
              <a:rPr lang="zh-CN" altLang="en-US" sz="1600" dirty="0">
                <a:solidFill>
                  <a:srgbClr val="0000FF"/>
                </a:solidFill>
                <a:latin typeface="Times New Roman" panose="02020603050405020304" pitchFamily="18" charset="0"/>
                <a:cs typeface="Times New Roman" panose="02020603050405020304" pitchFamily="18" charset="0"/>
              </a:rPr>
              <a:t>、操作名称、作为名字空间</a:t>
            </a:r>
            <a:r>
              <a:rPr lang="en-US" altLang="zh-CN" sz="1600" dirty="0">
                <a:solidFill>
                  <a:srgbClr val="0000FF"/>
                </a:solidFill>
                <a:latin typeface="Times New Roman" panose="02020603050405020304" pitchFamily="18" charset="0"/>
                <a:cs typeface="Times New Roman" panose="02020603050405020304" pitchFamily="18" charset="0"/>
              </a:rPr>
              <a:t>URI</a:t>
            </a:r>
            <a:r>
              <a:rPr lang="zh-CN" altLang="en-US" sz="1600" dirty="0">
                <a:solidFill>
                  <a:srgbClr val="0000FF"/>
                </a:solidFill>
                <a:latin typeface="Times New Roman" panose="02020603050405020304" pitchFamily="18" charset="0"/>
                <a:cs typeface="Times New Roman" panose="02020603050405020304" pitchFamily="18" charset="0"/>
              </a:rPr>
              <a:t>的编码格式、参数的名称、类型</a:t>
            </a:r>
            <a:r>
              <a:rPr lang="zh-CN" altLang="en-US" sz="1600">
                <a:solidFill>
                  <a:srgbClr val="0000FF"/>
                </a:solidFill>
                <a:latin typeface="Times New Roman" panose="02020603050405020304" pitchFamily="18" charset="0"/>
                <a:cs typeface="Times New Roman" panose="02020603050405020304" pitchFamily="18" charset="0"/>
              </a:rPr>
              <a:t>和模式</a:t>
            </a:r>
            <a:r>
              <a:rPr lang="en-US" altLang="zh-CN" sz="1600">
                <a:solidFill>
                  <a:srgbClr val="0000FF"/>
                </a:solidFill>
                <a:latin typeface="Times New Roman" panose="02020603050405020304" pitchFamily="18" charset="0"/>
                <a:cs typeface="Times New Roman" panose="02020603050405020304" pitchFamily="18" charset="0"/>
              </a:rPr>
              <a:t>(IN</a:t>
            </a:r>
            <a:r>
              <a:rPr lang="en-US" altLang="zh-CN" sz="1600" dirty="0">
                <a:solidFill>
                  <a:srgbClr val="0000FF"/>
                </a:solidFill>
                <a:latin typeface="Times New Roman" panose="02020603050405020304" pitchFamily="18" charset="0"/>
                <a:cs typeface="Times New Roman" panose="02020603050405020304" pitchFamily="18" charset="0"/>
              </a:rPr>
              <a:t>, INOUT</a:t>
            </a:r>
          </a:p>
          <a:p>
            <a:r>
              <a:rPr lang="en-US" altLang="zh-CN" sz="1600" dirty="0">
                <a:solidFill>
                  <a:srgbClr val="0000FF"/>
                </a:solidFill>
                <a:latin typeface="Times New Roman" panose="02020603050405020304" pitchFamily="18" charset="0"/>
                <a:cs typeface="Times New Roman" panose="02020603050405020304" pitchFamily="18" charset="0"/>
              </a:rPr>
              <a:t>            </a:t>
            </a:r>
            <a:r>
              <a:rPr lang="zh-CN" altLang="en-US" sz="1600">
                <a:solidFill>
                  <a:srgbClr val="0000FF"/>
                </a:solidFill>
                <a:latin typeface="Times New Roman" panose="02020603050405020304" pitchFamily="18" charset="0"/>
                <a:cs typeface="Times New Roman" panose="02020603050405020304" pitchFamily="18" charset="0"/>
              </a:rPr>
              <a:t>和</a:t>
            </a:r>
            <a:r>
              <a:rPr lang="en-US" altLang="zh-CN" sz="1600">
                <a:solidFill>
                  <a:srgbClr val="0000FF"/>
                </a:solidFill>
                <a:latin typeface="Times New Roman" panose="02020603050405020304" pitchFamily="18" charset="0"/>
                <a:cs typeface="Times New Roman" panose="02020603050405020304" pitchFamily="18" charset="0"/>
              </a:rPr>
              <a:t>OUT)</a:t>
            </a:r>
            <a:r>
              <a:rPr lang="zh-CN" altLang="en-US" sz="1600">
                <a:solidFill>
                  <a:srgbClr val="0000FF"/>
                </a:solidFill>
                <a:latin typeface="Times New Roman" panose="02020603050405020304" pitchFamily="18" charset="0"/>
                <a:cs typeface="Times New Roman" panose="02020603050405020304" pitchFamily="18" charset="0"/>
              </a:rPr>
              <a:t>以及</a:t>
            </a:r>
            <a:r>
              <a:rPr lang="zh-CN" altLang="en-US" sz="1600" dirty="0">
                <a:solidFill>
                  <a:srgbClr val="0000FF"/>
                </a:solidFill>
                <a:latin typeface="Times New Roman" panose="02020603050405020304" pitchFamily="18" charset="0"/>
                <a:cs typeface="Times New Roman" panose="02020603050405020304" pitchFamily="18" charset="0"/>
              </a:rPr>
              <a:t>返回类型进行设置。</a:t>
            </a:r>
            <a:r>
              <a:rPr lang="en-US" altLang="zh-CN" sz="1600" dirty="0">
                <a:solidFill>
                  <a:srgbClr val="0000FF"/>
                </a:solidFill>
                <a:latin typeface="Times New Roman" panose="02020603050405020304" pitchFamily="18" charset="0"/>
                <a:cs typeface="Times New Roman" panose="02020603050405020304" pitchFamily="18" charset="0"/>
              </a:rPr>
              <a:t>  </a:t>
            </a:r>
          </a:p>
          <a:p>
            <a:r>
              <a:rPr lang="en-US" altLang="zh-CN" sz="1600" dirty="0">
                <a:solidFill>
                  <a:srgbClr val="0000FF"/>
                </a:solidFill>
                <a:latin typeface="Times New Roman" panose="02020603050405020304" pitchFamily="18" charset="0"/>
                <a:cs typeface="Times New Roman" panose="02020603050405020304" pitchFamily="18" charset="0"/>
              </a:rPr>
              <a:t>          */</a:t>
            </a:r>
          </a:p>
          <a:p>
            <a:endParaRPr lang="en-US" altLang="zh-CN" sz="1600" dirty="0">
              <a:solidFill>
                <a:srgbClr val="0000FF"/>
              </a:solidFill>
              <a:latin typeface="Times New Roman" panose="02020603050405020304" pitchFamily="18" charset="0"/>
              <a:cs typeface="Times New Roman" panose="02020603050405020304" pitchFamily="18" charset="0"/>
            </a:endParaRPr>
          </a:p>
          <a:p>
            <a:r>
              <a:rPr lang="en-US" altLang="zh-CN" sz="1600" dirty="0">
                <a:solidFill>
                  <a:srgbClr val="0000FF"/>
                </a:solidFill>
                <a:latin typeface="Times New Roman" panose="02020603050405020304" pitchFamily="18" charset="0"/>
                <a:cs typeface="Times New Roman" panose="02020603050405020304" pitchFamily="18" charset="0"/>
              </a:rPr>
              <a:t>     Service service = </a:t>
            </a:r>
            <a:r>
              <a:rPr lang="en-US" altLang="zh-CN" sz="1600">
                <a:solidFill>
                  <a:srgbClr val="0000FF"/>
                </a:solidFill>
                <a:latin typeface="Times New Roman" panose="02020603050405020304" pitchFamily="18" charset="0"/>
                <a:cs typeface="Times New Roman" panose="02020603050405020304" pitchFamily="18" charset="0"/>
              </a:rPr>
              <a:t>new Service( );</a:t>
            </a:r>
            <a:endParaRPr lang="en-US" altLang="zh-CN" sz="1600" dirty="0">
              <a:solidFill>
                <a:srgbClr val="0000FF"/>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22674904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3" name="TextBox 2"/>
          <p:cNvSpPr txBox="1"/>
          <p:nvPr/>
        </p:nvSpPr>
        <p:spPr>
          <a:xfrm>
            <a:off x="1019436" y="571936"/>
            <a:ext cx="10153128" cy="5714128"/>
          </a:xfrm>
          <a:prstGeom prst="rect">
            <a:avLst/>
          </a:prstGeom>
          <a:solidFill>
            <a:schemeClr val="bg1">
              <a:lumMod val="95000"/>
            </a:schemeClr>
          </a:solidFill>
          <a:ln>
            <a:noFill/>
          </a:ln>
        </p:spPr>
        <p:txBody>
          <a:bodyPr wrap="square" rtlCol="0">
            <a:spAutoFit/>
          </a:bodyPr>
          <a:lstStyle/>
          <a:p>
            <a:pPr>
              <a:lnSpc>
                <a:spcPct val="120000"/>
              </a:lnSpc>
            </a:pPr>
            <a:r>
              <a:rPr lang="en-US" altLang="zh-CN" dirty="0">
                <a:solidFill>
                  <a:srgbClr val="0000FF"/>
                </a:solidFill>
                <a:latin typeface="Times New Roman" panose="02020603050405020304" pitchFamily="18" charset="0"/>
                <a:cs typeface="Times New Roman" panose="02020603050405020304" pitchFamily="18" charset="0"/>
              </a:rPr>
              <a:t>     Call </a:t>
            </a:r>
            <a:r>
              <a:rPr lang="en-US" altLang="zh-CN" dirty="0" err="1">
                <a:solidFill>
                  <a:srgbClr val="0000FF"/>
                </a:solidFill>
                <a:latin typeface="Times New Roman" panose="02020603050405020304" pitchFamily="18" charset="0"/>
                <a:cs typeface="Times New Roman" panose="02020603050405020304" pitchFamily="18" charset="0"/>
              </a:rPr>
              <a:t>call</a:t>
            </a:r>
            <a:r>
              <a:rPr lang="en-US" altLang="zh-CN" dirty="0">
                <a:solidFill>
                  <a:srgbClr val="0000FF"/>
                </a:solidFill>
                <a:latin typeface="Times New Roman" panose="02020603050405020304" pitchFamily="18" charset="0"/>
                <a:cs typeface="Times New Roman" panose="02020603050405020304" pitchFamily="18" charset="0"/>
              </a:rPr>
              <a:t> </a:t>
            </a:r>
            <a:r>
              <a:rPr lang="en-US" altLang="zh-CN">
                <a:solidFill>
                  <a:srgbClr val="0000FF"/>
                </a:solidFill>
                <a:latin typeface="Times New Roman" panose="02020603050405020304" pitchFamily="18" charset="0"/>
                <a:cs typeface="Times New Roman" panose="02020603050405020304" pitchFamily="18" charset="0"/>
              </a:rPr>
              <a:t>= (Call) </a:t>
            </a:r>
            <a:r>
              <a:rPr lang="en-US" altLang="zh-CN" dirty="0" err="1">
                <a:solidFill>
                  <a:srgbClr val="0000FF"/>
                </a:solidFill>
                <a:latin typeface="Times New Roman" panose="02020603050405020304" pitchFamily="18" charset="0"/>
                <a:cs typeface="Times New Roman" panose="02020603050405020304" pitchFamily="18" charset="0"/>
              </a:rPr>
              <a:t>service</a:t>
            </a:r>
            <a:r>
              <a:rPr lang="en-US" altLang="zh-CN" err="1">
                <a:solidFill>
                  <a:srgbClr val="0000FF"/>
                </a:solidFill>
                <a:latin typeface="Times New Roman" panose="02020603050405020304" pitchFamily="18" charset="0"/>
                <a:cs typeface="Times New Roman" panose="02020603050405020304" pitchFamily="18" charset="0"/>
              </a:rPr>
              <a:t>.</a:t>
            </a:r>
            <a:r>
              <a:rPr lang="en-US" altLang="zh-CN">
                <a:solidFill>
                  <a:srgbClr val="0000FF"/>
                </a:solidFill>
                <a:latin typeface="Times New Roman" panose="02020603050405020304" pitchFamily="18" charset="0"/>
                <a:cs typeface="Times New Roman" panose="02020603050405020304" pitchFamily="18" charset="0"/>
              </a:rPr>
              <a:t>createCall();</a:t>
            </a:r>
            <a:endParaRPr lang="en-US" altLang="zh-CN" dirty="0">
              <a:solidFill>
                <a:srgbClr val="0000FF"/>
              </a:solidFill>
              <a:latin typeface="Times New Roman" panose="02020603050405020304" pitchFamily="18" charset="0"/>
              <a:cs typeface="Times New Roman" panose="02020603050405020304" pitchFamily="18" charset="0"/>
            </a:endParaRPr>
          </a:p>
          <a:p>
            <a:pPr>
              <a:lnSpc>
                <a:spcPct val="120000"/>
              </a:lnSpc>
            </a:pPr>
            <a:r>
              <a:rPr lang="en-US" altLang="zh-CN" dirty="0">
                <a:solidFill>
                  <a:srgbClr val="0000FF"/>
                </a:solidFill>
                <a:latin typeface="Times New Roman" panose="02020603050405020304" pitchFamily="18" charset="0"/>
                <a:cs typeface="Times New Roman" panose="02020603050405020304" pitchFamily="18" charset="0"/>
              </a:rPr>
              <a:t>     </a:t>
            </a:r>
            <a:r>
              <a:rPr lang="en-US" altLang="zh-CN" dirty="0" err="1">
                <a:solidFill>
                  <a:srgbClr val="0000FF"/>
                </a:solidFill>
                <a:latin typeface="Times New Roman" panose="02020603050405020304" pitchFamily="18" charset="0"/>
                <a:cs typeface="Times New Roman" panose="02020603050405020304" pitchFamily="18" charset="0"/>
              </a:rPr>
              <a:t>call</a:t>
            </a:r>
            <a:r>
              <a:rPr lang="en-US" altLang="zh-CN" err="1">
                <a:solidFill>
                  <a:srgbClr val="0000FF"/>
                </a:solidFill>
                <a:latin typeface="Times New Roman" panose="02020603050405020304" pitchFamily="18" charset="0"/>
                <a:cs typeface="Times New Roman" panose="02020603050405020304" pitchFamily="18" charset="0"/>
              </a:rPr>
              <a:t>.</a:t>
            </a:r>
            <a:r>
              <a:rPr lang="en-US" altLang="zh-CN">
                <a:solidFill>
                  <a:srgbClr val="0000FF"/>
                </a:solidFill>
                <a:latin typeface="Times New Roman" panose="02020603050405020304" pitchFamily="18" charset="0"/>
                <a:cs typeface="Times New Roman" panose="02020603050405020304" pitchFamily="18" charset="0"/>
              </a:rPr>
              <a:t>setTargetEndpointAddress(new </a:t>
            </a:r>
            <a:r>
              <a:rPr lang="en-US" altLang="zh-CN" dirty="0">
                <a:solidFill>
                  <a:srgbClr val="0000FF"/>
                </a:solidFill>
                <a:latin typeface="Times New Roman" panose="02020603050405020304" pitchFamily="18" charset="0"/>
                <a:cs typeface="Times New Roman" panose="02020603050405020304" pitchFamily="18" charset="0"/>
              </a:rPr>
              <a:t>java.net</a:t>
            </a:r>
            <a:r>
              <a:rPr lang="en-US" altLang="zh-CN">
                <a:solidFill>
                  <a:srgbClr val="0000FF"/>
                </a:solidFill>
                <a:latin typeface="Times New Roman" panose="02020603050405020304" pitchFamily="18" charset="0"/>
                <a:cs typeface="Times New Roman" panose="02020603050405020304" pitchFamily="18" charset="0"/>
              </a:rPr>
              <a:t>.URL(endpoint));</a:t>
            </a:r>
            <a:endParaRPr lang="en-US" altLang="zh-CN" dirty="0">
              <a:solidFill>
                <a:srgbClr val="0000FF"/>
              </a:solidFill>
              <a:latin typeface="Times New Roman" panose="02020603050405020304" pitchFamily="18" charset="0"/>
              <a:cs typeface="Times New Roman" panose="02020603050405020304" pitchFamily="18" charset="0"/>
            </a:endParaRPr>
          </a:p>
          <a:p>
            <a:pPr>
              <a:lnSpc>
                <a:spcPct val="120000"/>
              </a:lnSpc>
            </a:pPr>
            <a:r>
              <a:rPr lang="en-US" altLang="zh-CN" dirty="0">
                <a:solidFill>
                  <a:srgbClr val="0000FF"/>
                </a:solidFill>
                <a:latin typeface="Times New Roman" panose="02020603050405020304" pitchFamily="18" charset="0"/>
                <a:cs typeface="Times New Roman" panose="02020603050405020304" pitchFamily="18" charset="0"/>
              </a:rPr>
              <a:t>     </a:t>
            </a:r>
            <a:r>
              <a:rPr lang="en-US" altLang="zh-CN" dirty="0" err="1">
                <a:solidFill>
                  <a:srgbClr val="0000FF"/>
                </a:solidFill>
                <a:latin typeface="Times New Roman" panose="02020603050405020304" pitchFamily="18" charset="0"/>
                <a:cs typeface="Times New Roman" panose="02020603050405020304" pitchFamily="18" charset="0"/>
              </a:rPr>
              <a:t>call</a:t>
            </a:r>
            <a:r>
              <a:rPr lang="en-US" altLang="zh-CN" err="1">
                <a:solidFill>
                  <a:srgbClr val="0000FF"/>
                </a:solidFill>
                <a:latin typeface="Times New Roman" panose="02020603050405020304" pitchFamily="18" charset="0"/>
                <a:cs typeface="Times New Roman" panose="02020603050405020304" pitchFamily="18" charset="0"/>
              </a:rPr>
              <a:t>.</a:t>
            </a:r>
            <a:r>
              <a:rPr lang="en-US" altLang="zh-CN">
                <a:solidFill>
                  <a:srgbClr val="0000FF"/>
                </a:solidFill>
                <a:latin typeface="Times New Roman" panose="02020603050405020304" pitchFamily="18" charset="0"/>
                <a:cs typeface="Times New Roman" panose="02020603050405020304" pitchFamily="18" charset="0"/>
              </a:rPr>
              <a:t>setOperationName)method);</a:t>
            </a:r>
            <a:endParaRPr lang="en-US" altLang="zh-CN" dirty="0">
              <a:solidFill>
                <a:srgbClr val="0000FF"/>
              </a:solidFill>
              <a:latin typeface="Times New Roman" panose="02020603050405020304" pitchFamily="18" charset="0"/>
              <a:cs typeface="Times New Roman" panose="02020603050405020304" pitchFamily="18" charset="0"/>
            </a:endParaRPr>
          </a:p>
          <a:p>
            <a:pPr>
              <a:lnSpc>
                <a:spcPct val="120000"/>
              </a:lnSpc>
            </a:pPr>
            <a:r>
              <a:rPr lang="en-US" altLang="zh-CN" dirty="0">
                <a:solidFill>
                  <a:srgbClr val="0000FF"/>
                </a:solidFill>
                <a:latin typeface="Times New Roman" panose="02020603050405020304" pitchFamily="18" charset="0"/>
                <a:cs typeface="Times New Roman" panose="02020603050405020304" pitchFamily="18" charset="0"/>
              </a:rPr>
              <a:t>     </a:t>
            </a:r>
            <a:r>
              <a:rPr lang="en-US" altLang="zh-CN" dirty="0" err="1">
                <a:solidFill>
                  <a:srgbClr val="0000FF"/>
                </a:solidFill>
                <a:latin typeface="Times New Roman" panose="02020603050405020304" pitchFamily="18" charset="0"/>
                <a:cs typeface="Times New Roman" panose="02020603050405020304" pitchFamily="18" charset="0"/>
              </a:rPr>
              <a:t>call</a:t>
            </a:r>
            <a:r>
              <a:rPr lang="en-US" altLang="zh-CN" err="1">
                <a:solidFill>
                  <a:srgbClr val="0000FF"/>
                </a:solidFill>
                <a:latin typeface="Times New Roman" panose="02020603050405020304" pitchFamily="18" charset="0"/>
                <a:cs typeface="Times New Roman" panose="02020603050405020304" pitchFamily="18" charset="0"/>
              </a:rPr>
              <a:t>.</a:t>
            </a:r>
            <a:r>
              <a:rPr lang="en-US" altLang="zh-CN">
                <a:solidFill>
                  <a:srgbClr val="0000FF"/>
                </a:solidFill>
                <a:latin typeface="Times New Roman" panose="02020603050405020304" pitchFamily="18" charset="0"/>
                <a:cs typeface="Times New Roman" panose="02020603050405020304" pitchFamily="18" charset="0"/>
              </a:rPr>
              <a:t>setProperty(Call</a:t>
            </a:r>
            <a:r>
              <a:rPr lang="en-US" altLang="zh-CN" dirty="0" err="1">
                <a:solidFill>
                  <a:srgbClr val="0000FF"/>
                </a:solidFill>
                <a:latin typeface="Times New Roman" panose="02020603050405020304" pitchFamily="18" charset="0"/>
                <a:cs typeface="Times New Roman" panose="02020603050405020304" pitchFamily="18" charset="0"/>
              </a:rPr>
              <a:t>.NAMESPACE</a:t>
            </a:r>
            <a:r>
              <a:rPr lang="en-US" altLang="zh-CN" dirty="0">
                <a:solidFill>
                  <a:srgbClr val="0000FF"/>
                </a:solidFill>
                <a:latin typeface="Times New Roman" panose="02020603050405020304" pitchFamily="18" charset="0"/>
                <a:cs typeface="Times New Roman" panose="02020603050405020304" pitchFamily="18" charset="0"/>
              </a:rPr>
              <a:t>, “</a:t>
            </a:r>
            <a:r>
              <a:rPr lang="en-US" altLang="zh-CN" dirty="0" err="1">
                <a:solidFill>
                  <a:srgbClr val="0000FF"/>
                </a:solidFill>
                <a:latin typeface="Times New Roman" panose="02020603050405020304" pitchFamily="18" charset="0"/>
                <a:cs typeface="Times New Roman" panose="02020603050405020304" pitchFamily="18" charset="0"/>
              </a:rPr>
              <a:t>urn:</a:t>
            </a:r>
            <a:r>
              <a:rPr lang="en-US" altLang="zh-CN" err="1">
                <a:solidFill>
                  <a:srgbClr val="0000FF"/>
                </a:solidFill>
                <a:latin typeface="Times New Roman" panose="02020603050405020304" pitchFamily="18" charset="0"/>
                <a:cs typeface="Times New Roman" panose="02020603050405020304" pitchFamily="18" charset="0"/>
              </a:rPr>
              <a:t>wareManage</a:t>
            </a:r>
            <a:r>
              <a:rPr lang="en-US" altLang="zh-CN">
                <a:solidFill>
                  <a:srgbClr val="0000FF"/>
                </a:solidFill>
                <a:latin typeface="Times New Roman" panose="02020603050405020304" pitchFamily="18" charset="0"/>
                <a:cs typeface="Times New Roman" panose="02020603050405020304" pitchFamily="18" charset="0"/>
              </a:rPr>
              <a:t>”);</a:t>
            </a:r>
            <a:endParaRPr lang="en-US" altLang="zh-CN" dirty="0">
              <a:solidFill>
                <a:srgbClr val="0000FF"/>
              </a:solidFill>
              <a:latin typeface="Times New Roman" panose="02020603050405020304" pitchFamily="18" charset="0"/>
              <a:cs typeface="Times New Roman" panose="02020603050405020304" pitchFamily="18" charset="0"/>
            </a:endParaRPr>
          </a:p>
          <a:p>
            <a:pPr>
              <a:lnSpc>
                <a:spcPct val="120000"/>
              </a:lnSpc>
            </a:pPr>
            <a:r>
              <a:rPr lang="en-US" altLang="zh-CN" dirty="0">
                <a:solidFill>
                  <a:srgbClr val="0000FF"/>
                </a:solidFill>
                <a:latin typeface="Times New Roman" panose="02020603050405020304" pitchFamily="18" charset="0"/>
                <a:cs typeface="Times New Roman" panose="02020603050405020304" pitchFamily="18" charset="0"/>
              </a:rPr>
              <a:t>     </a:t>
            </a:r>
            <a:r>
              <a:rPr lang="en-US" altLang="zh-CN" dirty="0" err="1">
                <a:solidFill>
                  <a:srgbClr val="0000FF"/>
                </a:solidFill>
                <a:latin typeface="Times New Roman" panose="02020603050405020304" pitchFamily="18" charset="0"/>
                <a:cs typeface="Times New Roman" panose="02020603050405020304" pitchFamily="18" charset="0"/>
              </a:rPr>
              <a:t>call</a:t>
            </a:r>
            <a:r>
              <a:rPr lang="en-US" altLang="zh-CN" err="1">
                <a:solidFill>
                  <a:srgbClr val="0000FF"/>
                </a:solidFill>
                <a:latin typeface="Times New Roman" panose="02020603050405020304" pitchFamily="18" charset="0"/>
                <a:cs typeface="Times New Roman" panose="02020603050405020304" pitchFamily="18" charset="0"/>
              </a:rPr>
              <a:t>.</a:t>
            </a:r>
            <a:r>
              <a:rPr lang="en-US" altLang="zh-CN">
                <a:solidFill>
                  <a:srgbClr val="0000FF"/>
                </a:solidFill>
                <a:latin typeface="Times New Roman" panose="02020603050405020304" pitchFamily="18" charset="0"/>
                <a:cs typeface="Times New Roman" panose="02020603050405020304" pitchFamily="18" charset="0"/>
              </a:rPr>
              <a:t>addParameters(“</a:t>
            </a:r>
            <a:r>
              <a:rPr lang="en-US" altLang="zh-CN" dirty="0">
                <a:solidFill>
                  <a:srgbClr val="0000FF"/>
                </a:solidFill>
                <a:latin typeface="Times New Roman" panose="02020603050405020304" pitchFamily="18" charset="0"/>
                <a:cs typeface="Times New Roman" panose="02020603050405020304" pitchFamily="18" charset="0"/>
              </a:rPr>
              <a:t>ID”, </a:t>
            </a:r>
            <a:r>
              <a:rPr lang="en-US" altLang="zh-CN" dirty="0" err="1">
                <a:solidFill>
                  <a:srgbClr val="0000FF"/>
                </a:solidFill>
                <a:latin typeface="Times New Roman" panose="02020603050405020304" pitchFamily="18" charset="0"/>
                <a:cs typeface="Times New Roman" panose="02020603050405020304" pitchFamily="18" charset="0"/>
              </a:rPr>
              <a:t>XMLType.XSD_STRING</a:t>
            </a:r>
            <a:r>
              <a:rPr lang="en-US" altLang="zh-CN" dirty="0">
                <a:solidFill>
                  <a:srgbClr val="0000FF"/>
                </a:solidFill>
                <a:latin typeface="Times New Roman" panose="02020603050405020304" pitchFamily="18" charset="0"/>
                <a:cs typeface="Times New Roman" panose="02020603050405020304" pitchFamily="18" charset="0"/>
              </a:rPr>
              <a:t>, ParameterMode</a:t>
            </a:r>
            <a:r>
              <a:rPr lang="en-US" altLang="zh-CN">
                <a:solidFill>
                  <a:srgbClr val="0000FF"/>
                </a:solidFill>
                <a:latin typeface="Times New Roman" panose="02020603050405020304" pitchFamily="18" charset="0"/>
                <a:cs typeface="Times New Roman" panose="02020603050405020304" pitchFamily="18" charset="0"/>
              </a:rPr>
              <a:t>.IN);</a:t>
            </a:r>
            <a:endParaRPr lang="en-US" altLang="zh-CN" dirty="0">
              <a:solidFill>
                <a:srgbClr val="0000FF"/>
              </a:solidFill>
              <a:latin typeface="Times New Roman" panose="02020603050405020304" pitchFamily="18" charset="0"/>
              <a:cs typeface="Times New Roman" panose="02020603050405020304" pitchFamily="18" charset="0"/>
            </a:endParaRPr>
          </a:p>
          <a:p>
            <a:pPr>
              <a:lnSpc>
                <a:spcPct val="120000"/>
              </a:lnSpc>
            </a:pPr>
            <a:r>
              <a:rPr lang="en-US" altLang="zh-CN" dirty="0">
                <a:solidFill>
                  <a:srgbClr val="0000FF"/>
                </a:solidFill>
                <a:latin typeface="Times New Roman" panose="02020603050405020304" pitchFamily="18" charset="0"/>
                <a:cs typeface="Times New Roman" panose="02020603050405020304" pitchFamily="18" charset="0"/>
              </a:rPr>
              <a:t>     </a:t>
            </a:r>
            <a:r>
              <a:rPr lang="en-US" altLang="zh-CN" dirty="0" err="1">
                <a:solidFill>
                  <a:srgbClr val="0000FF"/>
                </a:solidFill>
                <a:latin typeface="Times New Roman" panose="02020603050405020304" pitchFamily="18" charset="0"/>
                <a:cs typeface="Times New Roman" panose="02020603050405020304" pitchFamily="18" charset="0"/>
              </a:rPr>
              <a:t>call</a:t>
            </a:r>
            <a:r>
              <a:rPr lang="en-US" altLang="zh-CN" err="1">
                <a:solidFill>
                  <a:srgbClr val="0000FF"/>
                </a:solidFill>
                <a:latin typeface="Times New Roman" panose="02020603050405020304" pitchFamily="18" charset="0"/>
                <a:cs typeface="Times New Roman" panose="02020603050405020304" pitchFamily="18" charset="0"/>
              </a:rPr>
              <a:t>.</a:t>
            </a:r>
            <a:r>
              <a:rPr lang="en-US" altLang="zh-CN">
                <a:solidFill>
                  <a:srgbClr val="0000FF"/>
                </a:solidFill>
                <a:latin typeface="Times New Roman" panose="02020603050405020304" pitchFamily="18" charset="0"/>
                <a:cs typeface="Times New Roman" panose="02020603050405020304" pitchFamily="18" charset="0"/>
              </a:rPr>
              <a:t>setReturnType(XMLType</a:t>
            </a:r>
            <a:r>
              <a:rPr lang="en-US" altLang="zh-CN" dirty="0" err="1">
                <a:solidFill>
                  <a:srgbClr val="0000FF"/>
                </a:solidFill>
                <a:latin typeface="Times New Roman" panose="02020603050405020304" pitchFamily="18" charset="0"/>
                <a:cs typeface="Times New Roman" panose="02020603050405020304" pitchFamily="18" charset="0"/>
              </a:rPr>
              <a:t>.SOAP</a:t>
            </a:r>
            <a:r>
              <a:rPr lang="en-US" altLang="zh-CN" err="1">
                <a:solidFill>
                  <a:srgbClr val="0000FF"/>
                </a:solidFill>
                <a:latin typeface="Times New Roman" panose="02020603050405020304" pitchFamily="18" charset="0"/>
                <a:cs typeface="Times New Roman" panose="02020603050405020304" pitchFamily="18" charset="0"/>
              </a:rPr>
              <a:t>_</a:t>
            </a:r>
            <a:r>
              <a:rPr lang="en-US" altLang="zh-CN">
                <a:solidFill>
                  <a:srgbClr val="0000FF"/>
                </a:solidFill>
                <a:latin typeface="Times New Roman" panose="02020603050405020304" pitchFamily="18" charset="0"/>
                <a:cs typeface="Times New Roman" panose="02020603050405020304" pitchFamily="18" charset="0"/>
              </a:rPr>
              <a:t>INT);</a:t>
            </a:r>
            <a:endParaRPr lang="en-US" altLang="zh-CN" dirty="0">
              <a:solidFill>
                <a:srgbClr val="0000FF"/>
              </a:solidFill>
              <a:latin typeface="Times New Roman" panose="02020603050405020304" pitchFamily="18" charset="0"/>
              <a:cs typeface="Times New Roman" panose="02020603050405020304" pitchFamily="18" charset="0"/>
            </a:endParaRPr>
          </a:p>
          <a:p>
            <a:pPr>
              <a:lnSpc>
                <a:spcPct val="120000"/>
              </a:lnSpc>
            </a:pPr>
            <a:r>
              <a:rPr lang="en-US" altLang="zh-CN" dirty="0">
                <a:solidFill>
                  <a:srgbClr val="0000FF"/>
                </a:solidFill>
                <a:latin typeface="Times New Roman" panose="02020603050405020304" pitchFamily="18" charset="0"/>
                <a:cs typeface="Times New Roman" panose="02020603050405020304" pitchFamily="18" charset="0"/>
              </a:rPr>
              <a:t>     /** </a:t>
            </a:r>
            <a:r>
              <a:rPr lang="zh-CN" altLang="en-US" dirty="0">
                <a:solidFill>
                  <a:srgbClr val="0000FF"/>
                </a:solidFill>
                <a:latin typeface="Times New Roman" panose="02020603050405020304" pitchFamily="18" charset="0"/>
                <a:cs typeface="Times New Roman" panose="02020603050405020304" pitchFamily="18" charset="0"/>
              </a:rPr>
              <a:t>输入库存</a:t>
            </a:r>
            <a:r>
              <a:rPr lang="en-US" altLang="zh-CN" dirty="0">
                <a:solidFill>
                  <a:srgbClr val="0000FF"/>
                </a:solidFill>
                <a:latin typeface="Times New Roman" panose="02020603050405020304" pitchFamily="18" charset="0"/>
                <a:cs typeface="Times New Roman" panose="02020603050405020304" pitchFamily="18" charset="0"/>
              </a:rPr>
              <a:t>ID</a:t>
            </a:r>
            <a:r>
              <a:rPr lang="zh-CN" altLang="en-US" dirty="0">
                <a:solidFill>
                  <a:srgbClr val="0000FF"/>
                </a:solidFill>
                <a:latin typeface="Times New Roman" panose="02020603050405020304" pitchFamily="18" charset="0"/>
                <a:cs typeface="Times New Roman" panose="02020603050405020304" pitchFamily="18" charset="0"/>
              </a:rPr>
              <a:t>，使用</a:t>
            </a:r>
            <a:r>
              <a:rPr lang="en-US" altLang="zh-CN" dirty="0">
                <a:solidFill>
                  <a:srgbClr val="0000FF"/>
                </a:solidFill>
                <a:latin typeface="Times New Roman" panose="02020603050405020304" pitchFamily="18" charset="0"/>
                <a:cs typeface="Times New Roman" panose="02020603050405020304" pitchFamily="18" charset="0"/>
              </a:rPr>
              <a:t>Call</a:t>
            </a:r>
            <a:r>
              <a:rPr lang="zh-CN" altLang="en-US" dirty="0">
                <a:solidFill>
                  <a:srgbClr val="0000FF"/>
                </a:solidFill>
                <a:latin typeface="Times New Roman" panose="02020603050405020304" pitchFamily="18" charset="0"/>
                <a:cs typeface="Times New Roman" panose="02020603050405020304" pitchFamily="18" charset="0"/>
              </a:rPr>
              <a:t>实例对服务进行调用。服务返回一个类型为</a:t>
            </a:r>
            <a:r>
              <a:rPr lang="en-US" altLang="zh-CN" dirty="0">
                <a:solidFill>
                  <a:srgbClr val="0000FF"/>
                </a:solidFill>
                <a:latin typeface="Times New Roman" panose="02020603050405020304" pitchFamily="18" charset="0"/>
                <a:cs typeface="Times New Roman" panose="02020603050405020304" pitchFamily="18" charset="0"/>
              </a:rPr>
              <a:t>Integer</a:t>
            </a:r>
            <a:r>
              <a:rPr lang="zh-CN" altLang="en-US">
                <a:solidFill>
                  <a:srgbClr val="0000FF"/>
                </a:solidFill>
                <a:latin typeface="Times New Roman" panose="02020603050405020304" pitchFamily="18" charset="0"/>
                <a:cs typeface="Times New Roman" panose="02020603050405020304" pitchFamily="18" charset="0"/>
              </a:rPr>
              <a:t>的应答</a:t>
            </a:r>
            <a:r>
              <a:rPr lang="en-US" altLang="zh-CN">
                <a:solidFill>
                  <a:srgbClr val="0000FF"/>
                </a:solidFill>
                <a:latin typeface="Times New Roman" panose="02020603050405020304" pitchFamily="18" charset="0"/>
                <a:cs typeface="Times New Roman" panose="02020603050405020304" pitchFamily="18" charset="0"/>
              </a:rPr>
              <a:t> </a:t>
            </a:r>
            <a:r>
              <a:rPr lang="zh-CN" altLang="en-US">
                <a:solidFill>
                  <a:srgbClr val="0000FF"/>
                </a:solidFill>
                <a:latin typeface="Times New Roman" panose="02020603050405020304" pitchFamily="18" charset="0"/>
                <a:cs typeface="Times New Roman" panose="02020603050405020304" pitchFamily="18" charset="0"/>
              </a:rPr>
              <a:t>消息 </a:t>
            </a:r>
            <a:r>
              <a:rPr lang="en-US" altLang="zh-CN">
                <a:solidFill>
                  <a:srgbClr val="0000FF"/>
                </a:solidFill>
                <a:latin typeface="Times New Roman" panose="02020603050405020304" pitchFamily="18" charset="0"/>
                <a:cs typeface="Times New Roman" panose="02020603050405020304" pitchFamily="18" charset="0"/>
              </a:rPr>
              <a:t>*/</a:t>
            </a:r>
            <a:endParaRPr lang="en-US" altLang="zh-CN" dirty="0">
              <a:solidFill>
                <a:srgbClr val="0000FF"/>
              </a:solidFill>
              <a:latin typeface="Times New Roman" panose="02020603050405020304" pitchFamily="18" charset="0"/>
              <a:cs typeface="Times New Roman" panose="02020603050405020304" pitchFamily="18" charset="0"/>
            </a:endParaRPr>
          </a:p>
          <a:p>
            <a:pPr>
              <a:lnSpc>
                <a:spcPct val="120000"/>
              </a:lnSpc>
            </a:pPr>
            <a:r>
              <a:rPr lang="en-US" altLang="zh-CN" dirty="0">
                <a:solidFill>
                  <a:srgbClr val="0000FF"/>
                </a:solidFill>
                <a:latin typeface="Times New Roman" panose="02020603050405020304" pitchFamily="18" charset="0"/>
                <a:cs typeface="Times New Roman" panose="02020603050405020304" pitchFamily="18" charset="0"/>
              </a:rPr>
              <a:t>     String ID =“00002”;</a:t>
            </a:r>
          </a:p>
          <a:p>
            <a:pPr>
              <a:lnSpc>
                <a:spcPct val="120000"/>
              </a:lnSpc>
            </a:pPr>
            <a:r>
              <a:rPr lang="en-US" altLang="zh-CN" dirty="0">
                <a:solidFill>
                  <a:srgbClr val="0000FF"/>
                </a:solidFill>
                <a:latin typeface="Times New Roman" panose="02020603050405020304" pitchFamily="18" charset="0"/>
                <a:cs typeface="Times New Roman" panose="02020603050405020304" pitchFamily="18" charset="0"/>
              </a:rPr>
              <a:t>     Integer response </a:t>
            </a:r>
            <a:r>
              <a:rPr lang="en-US" altLang="zh-CN">
                <a:solidFill>
                  <a:srgbClr val="0000FF"/>
                </a:solidFill>
                <a:latin typeface="Times New Roman" panose="02020603050405020304" pitchFamily="18" charset="0"/>
                <a:cs typeface="Times New Roman" panose="02020603050405020304" pitchFamily="18" charset="0"/>
              </a:rPr>
              <a:t>= (Integer) </a:t>
            </a:r>
            <a:r>
              <a:rPr lang="en-US" altLang="zh-CN" dirty="0" err="1">
                <a:solidFill>
                  <a:srgbClr val="0000FF"/>
                </a:solidFill>
                <a:latin typeface="Times New Roman" panose="02020603050405020304" pitchFamily="18" charset="0"/>
                <a:cs typeface="Times New Roman" panose="02020603050405020304" pitchFamily="18" charset="0"/>
              </a:rPr>
              <a:t>call</a:t>
            </a:r>
            <a:r>
              <a:rPr lang="en-US" altLang="zh-CN" err="1">
                <a:solidFill>
                  <a:srgbClr val="0000FF"/>
                </a:solidFill>
                <a:latin typeface="Times New Roman" panose="02020603050405020304" pitchFamily="18" charset="0"/>
                <a:cs typeface="Times New Roman" panose="02020603050405020304" pitchFamily="18" charset="0"/>
              </a:rPr>
              <a:t>.</a:t>
            </a:r>
            <a:r>
              <a:rPr lang="en-US" altLang="zh-CN">
                <a:solidFill>
                  <a:srgbClr val="0000FF"/>
                </a:solidFill>
                <a:latin typeface="Times New Roman" panose="02020603050405020304" pitchFamily="18" charset="0"/>
                <a:cs typeface="Times New Roman" panose="02020603050405020304" pitchFamily="18" charset="0"/>
              </a:rPr>
              <a:t>invoke(new </a:t>
            </a:r>
            <a:r>
              <a:rPr lang="en-US" altLang="zh-CN" dirty="0">
                <a:solidFill>
                  <a:srgbClr val="0000FF"/>
                </a:solidFill>
                <a:latin typeface="Times New Roman" panose="02020603050405020304" pitchFamily="18" charset="0"/>
                <a:cs typeface="Times New Roman" panose="02020603050405020304" pitchFamily="18" charset="0"/>
              </a:rPr>
              <a:t>Object[] {</a:t>
            </a:r>
            <a:r>
              <a:rPr lang="en-US" altLang="zh-CN">
                <a:solidFill>
                  <a:srgbClr val="0000FF"/>
                </a:solidFill>
                <a:latin typeface="Times New Roman" panose="02020603050405020304" pitchFamily="18" charset="0"/>
                <a:cs typeface="Times New Roman" panose="02020603050405020304" pitchFamily="18" charset="0"/>
              </a:rPr>
              <a:t>ID});</a:t>
            </a:r>
            <a:endParaRPr lang="en-US" altLang="zh-CN" dirty="0">
              <a:solidFill>
                <a:srgbClr val="0000FF"/>
              </a:solidFill>
              <a:latin typeface="Times New Roman" panose="02020603050405020304" pitchFamily="18" charset="0"/>
              <a:cs typeface="Times New Roman" panose="02020603050405020304" pitchFamily="18" charset="0"/>
            </a:endParaRPr>
          </a:p>
          <a:p>
            <a:pPr>
              <a:lnSpc>
                <a:spcPct val="120000"/>
              </a:lnSpc>
            </a:pPr>
            <a:r>
              <a:rPr lang="en-US" altLang="zh-CN" dirty="0">
                <a:solidFill>
                  <a:srgbClr val="0000FF"/>
                </a:solidFill>
                <a:latin typeface="Times New Roman" panose="02020603050405020304" pitchFamily="18" charset="0"/>
                <a:cs typeface="Times New Roman" panose="02020603050405020304" pitchFamily="18" charset="0"/>
              </a:rPr>
              <a:t>     </a:t>
            </a:r>
            <a:r>
              <a:rPr lang="en-US" altLang="zh-CN" dirty="0" err="1">
                <a:solidFill>
                  <a:srgbClr val="0000FF"/>
                </a:solidFill>
                <a:latin typeface="Times New Roman" panose="02020603050405020304" pitchFamily="18" charset="0"/>
                <a:cs typeface="Times New Roman" panose="02020603050405020304" pitchFamily="18" charset="0"/>
              </a:rPr>
              <a:t>System.out.</a:t>
            </a:r>
            <a:r>
              <a:rPr lang="en-US" altLang="zh-CN" err="1">
                <a:solidFill>
                  <a:srgbClr val="0000FF"/>
                </a:solidFill>
                <a:latin typeface="Times New Roman" panose="02020603050405020304" pitchFamily="18" charset="0"/>
                <a:cs typeface="Times New Roman" panose="02020603050405020304" pitchFamily="18" charset="0"/>
              </a:rPr>
              <a:t>println</a:t>
            </a:r>
            <a:r>
              <a:rPr lang="en-US" altLang="zh-CN">
                <a:solidFill>
                  <a:srgbClr val="0000FF"/>
                </a:solidFill>
                <a:latin typeface="Times New Roman" panose="02020603050405020304" pitchFamily="18" charset="0"/>
                <a:cs typeface="Times New Roman" panose="02020603050405020304" pitchFamily="18" charset="0"/>
              </a:rPr>
              <a:t> (“</a:t>
            </a:r>
            <a:r>
              <a:rPr lang="en-US" altLang="zh-CN" dirty="0">
                <a:solidFill>
                  <a:srgbClr val="0000FF"/>
                </a:solidFill>
                <a:latin typeface="Times New Roman" panose="02020603050405020304" pitchFamily="18" charset="0"/>
                <a:cs typeface="Times New Roman" panose="02020603050405020304" pitchFamily="18" charset="0"/>
              </a:rPr>
              <a:t>Got result:” </a:t>
            </a:r>
            <a:r>
              <a:rPr lang="en-US" altLang="zh-CN">
                <a:solidFill>
                  <a:srgbClr val="0000FF"/>
                </a:solidFill>
                <a:latin typeface="Times New Roman" panose="02020603050405020304" pitchFamily="18" charset="0"/>
                <a:cs typeface="Times New Roman" panose="02020603050405020304" pitchFamily="18" charset="0"/>
              </a:rPr>
              <a:t>+ response);</a:t>
            </a:r>
            <a:endParaRPr lang="en-US" altLang="zh-CN" dirty="0">
              <a:solidFill>
                <a:srgbClr val="0000FF"/>
              </a:solidFill>
              <a:latin typeface="Times New Roman" panose="02020603050405020304" pitchFamily="18" charset="0"/>
              <a:cs typeface="Times New Roman" panose="02020603050405020304" pitchFamily="18" charset="0"/>
            </a:endParaRPr>
          </a:p>
          <a:p>
            <a:pPr>
              <a:lnSpc>
                <a:spcPct val="120000"/>
              </a:lnSpc>
            </a:pPr>
            <a:r>
              <a:rPr lang="en-US" altLang="zh-CN" dirty="0">
                <a:solidFill>
                  <a:srgbClr val="0000FF"/>
                </a:solidFill>
                <a:latin typeface="Times New Roman" panose="02020603050405020304" pitchFamily="18" charset="0"/>
                <a:cs typeface="Times New Roman" panose="02020603050405020304" pitchFamily="18" charset="0"/>
              </a:rPr>
              <a:t>    }</a:t>
            </a:r>
          </a:p>
          <a:p>
            <a:pPr>
              <a:lnSpc>
                <a:spcPct val="120000"/>
              </a:lnSpc>
            </a:pPr>
            <a:r>
              <a:rPr lang="en-US" altLang="zh-CN">
                <a:solidFill>
                  <a:srgbClr val="0000FF"/>
                </a:solidFill>
                <a:latin typeface="Times New Roman" panose="02020603050405020304" pitchFamily="18" charset="0"/>
                <a:cs typeface="Times New Roman" panose="02020603050405020304" pitchFamily="18" charset="0"/>
              </a:rPr>
              <a:t>    catch(Exception e)</a:t>
            </a:r>
            <a:endParaRPr lang="en-US" altLang="zh-CN" dirty="0">
              <a:solidFill>
                <a:srgbClr val="0000FF"/>
              </a:solidFill>
              <a:latin typeface="Times New Roman" panose="02020603050405020304" pitchFamily="18" charset="0"/>
              <a:cs typeface="Times New Roman" panose="02020603050405020304" pitchFamily="18" charset="0"/>
            </a:endParaRPr>
          </a:p>
          <a:p>
            <a:pPr>
              <a:lnSpc>
                <a:spcPct val="120000"/>
              </a:lnSpc>
            </a:pPr>
            <a:r>
              <a:rPr lang="en-US" altLang="zh-CN" dirty="0">
                <a:solidFill>
                  <a:srgbClr val="0000FF"/>
                </a:solidFill>
                <a:latin typeface="Times New Roman" panose="02020603050405020304" pitchFamily="18" charset="0"/>
                <a:cs typeface="Times New Roman" panose="02020603050405020304" pitchFamily="18" charset="0"/>
              </a:rPr>
              <a:t>    {</a:t>
            </a:r>
          </a:p>
          <a:p>
            <a:pPr>
              <a:lnSpc>
                <a:spcPct val="120000"/>
              </a:lnSpc>
            </a:pPr>
            <a:r>
              <a:rPr lang="en-US" altLang="zh-CN" dirty="0">
                <a:solidFill>
                  <a:srgbClr val="0000FF"/>
                </a:solidFill>
                <a:latin typeface="Times New Roman" panose="02020603050405020304" pitchFamily="18" charset="0"/>
                <a:cs typeface="Times New Roman" panose="02020603050405020304" pitchFamily="18" charset="0"/>
              </a:rPr>
              <a:t>      </a:t>
            </a:r>
            <a:r>
              <a:rPr lang="en-US" altLang="zh-CN" dirty="0" err="1">
                <a:solidFill>
                  <a:srgbClr val="0000FF"/>
                </a:solidFill>
                <a:latin typeface="Times New Roman" panose="02020603050405020304" pitchFamily="18" charset="0"/>
                <a:cs typeface="Times New Roman" panose="02020603050405020304" pitchFamily="18" charset="0"/>
              </a:rPr>
              <a:t>System.out</a:t>
            </a:r>
            <a:r>
              <a:rPr lang="en-US" altLang="zh-CN" err="1">
                <a:solidFill>
                  <a:srgbClr val="0000FF"/>
                </a:solidFill>
                <a:latin typeface="Times New Roman" panose="02020603050405020304" pitchFamily="18" charset="0"/>
                <a:cs typeface="Times New Roman" panose="02020603050405020304" pitchFamily="18" charset="0"/>
              </a:rPr>
              <a:t>.</a:t>
            </a:r>
            <a:r>
              <a:rPr lang="en-US" altLang="zh-CN">
                <a:solidFill>
                  <a:srgbClr val="0000FF"/>
                </a:solidFill>
                <a:latin typeface="Times New Roman" panose="02020603050405020304" pitchFamily="18" charset="0"/>
                <a:cs typeface="Times New Roman" panose="02020603050405020304" pitchFamily="18" charset="0"/>
              </a:rPr>
              <a:t>println(e);</a:t>
            </a:r>
            <a:endParaRPr lang="en-US" altLang="zh-CN" dirty="0">
              <a:solidFill>
                <a:srgbClr val="0000FF"/>
              </a:solidFill>
              <a:latin typeface="Times New Roman" panose="02020603050405020304" pitchFamily="18" charset="0"/>
              <a:cs typeface="Times New Roman" panose="02020603050405020304" pitchFamily="18" charset="0"/>
            </a:endParaRPr>
          </a:p>
          <a:p>
            <a:pPr>
              <a:lnSpc>
                <a:spcPct val="120000"/>
              </a:lnSpc>
            </a:pPr>
            <a:r>
              <a:rPr lang="en-US" altLang="zh-CN" dirty="0">
                <a:solidFill>
                  <a:srgbClr val="0000FF"/>
                </a:solidFill>
                <a:latin typeface="Times New Roman" panose="02020603050405020304" pitchFamily="18" charset="0"/>
                <a:cs typeface="Times New Roman" panose="02020603050405020304" pitchFamily="18" charset="0"/>
              </a:rPr>
              <a:t>     }</a:t>
            </a:r>
          </a:p>
          <a:p>
            <a:pPr>
              <a:lnSpc>
                <a:spcPct val="120000"/>
              </a:lnSpc>
            </a:pPr>
            <a:r>
              <a:rPr lang="en-US" altLang="zh-CN" dirty="0">
                <a:solidFill>
                  <a:srgbClr val="0000FF"/>
                </a:solidFill>
                <a:latin typeface="Times New Roman" panose="02020603050405020304" pitchFamily="18" charset="0"/>
                <a:cs typeface="Times New Roman" panose="02020603050405020304" pitchFamily="18" charset="0"/>
              </a:rPr>
              <a:t>  }</a:t>
            </a:r>
          </a:p>
          <a:p>
            <a:pPr>
              <a:lnSpc>
                <a:spcPct val="120000"/>
              </a:lnSpc>
            </a:pPr>
            <a:r>
              <a:rPr lang="en-US" altLang="zh-CN" dirty="0">
                <a:solidFill>
                  <a:srgbClr val="0000FF"/>
                </a:solidFill>
                <a:latin typeface="Times New Roman" panose="02020603050405020304" pitchFamily="18" charset="0"/>
                <a:cs typeface="Times New Roman" panose="02020603050405020304" pitchFamily="18" charset="0"/>
              </a:rPr>
              <a:t>}</a:t>
            </a:r>
          </a:p>
        </p:txBody>
      </p:sp>
      <p:sp>
        <p:nvSpPr>
          <p:cNvPr id="4" name="TextBox 3"/>
          <p:cNvSpPr txBox="1"/>
          <p:nvPr/>
        </p:nvSpPr>
        <p:spPr>
          <a:xfrm>
            <a:off x="4511824" y="4005064"/>
            <a:ext cx="5976664" cy="1569660"/>
          </a:xfrm>
          <a:prstGeom prst="rect">
            <a:avLst/>
          </a:prstGeom>
          <a:noFill/>
        </p:spPr>
        <p:txBody>
          <a:bodyPr wrap="square" rtlCol="0">
            <a:spAutoFit/>
          </a:bodyPr>
          <a:lstStyle/>
          <a:p>
            <a:r>
              <a:rPr lang="zh-CN" altLang="en-US" sz="24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编译运行</a:t>
            </a:r>
            <a:r>
              <a:rPr lang="en-US" altLang="zh-CN" sz="24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WareManageClient.java</a:t>
            </a:r>
            <a:r>
              <a:rPr lang="zh-CN" altLang="en-US" sz="24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文件访问</a:t>
            </a:r>
            <a:r>
              <a:rPr lang="en-US" altLang="zh-CN" sz="2400" dirty="0" err="1">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WareManage</a:t>
            </a:r>
            <a:r>
              <a:rPr lang="zh-CN" altLang="en-US" sz="24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服务，得到编号为</a:t>
            </a:r>
            <a:r>
              <a:rPr lang="en-US" altLang="zh-CN" sz="24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00002</a:t>
            </a:r>
            <a:r>
              <a:rPr lang="zh-CN" altLang="en-US" sz="24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的库存，输出：</a:t>
            </a:r>
            <a:endParaRPr lang="en-US" altLang="zh-CN" sz="24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a:p>
            <a:r>
              <a:rPr lang="en-US" altLang="zh-CN" sz="24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Got result: 1280</a:t>
            </a:r>
            <a:endParaRPr lang="zh-CN" altLang="en-US" sz="24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Tree>
    <p:extLst>
      <p:ext uri="{BB962C8B-B14F-4D97-AF65-F5344CB8AC3E}">
        <p14:creationId xmlns:p14="http://schemas.microsoft.com/office/powerpoint/2010/main" val="4142364391"/>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矩形 1"/>
          <p:cNvSpPr/>
          <p:nvPr/>
        </p:nvSpPr>
        <p:spPr>
          <a:xfrm>
            <a:off x="3143672" y="258941"/>
            <a:ext cx="5671489" cy="523220"/>
          </a:xfrm>
          <a:prstGeom prst="rect">
            <a:avLst/>
          </a:prstGeom>
        </p:spPr>
        <p:txBody>
          <a:bodyPr wrap="none">
            <a:spAutoFit/>
          </a:bodyPr>
          <a:lstStyle/>
          <a:p>
            <a:r>
              <a:rPr lang="zh-CN" altLang="en-US" sz="28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代码</a:t>
            </a:r>
            <a:r>
              <a:rPr lang="en-US" altLang="zh-CN" sz="28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4.14  </a:t>
            </a:r>
            <a:r>
              <a:rPr lang="zh-CN" altLang="en-US" sz="28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客户端生成的</a:t>
            </a:r>
            <a:r>
              <a:rPr lang="en-US" altLang="zh-CN" sz="28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SOAP</a:t>
            </a:r>
            <a:r>
              <a:rPr lang="zh-CN" altLang="en-US" sz="28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请求</a:t>
            </a:r>
            <a:endParaRPr lang="en-US" altLang="zh-CN" sz="28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 name="TextBox 2"/>
          <p:cNvSpPr txBox="1"/>
          <p:nvPr/>
        </p:nvSpPr>
        <p:spPr>
          <a:xfrm>
            <a:off x="1559496" y="836712"/>
            <a:ext cx="9073008" cy="5500737"/>
          </a:xfrm>
          <a:prstGeom prst="rect">
            <a:avLst/>
          </a:prstGeom>
          <a:solidFill>
            <a:schemeClr val="bg1">
              <a:lumMod val="95000"/>
            </a:schemeClr>
          </a:solidFill>
          <a:ln>
            <a:noFill/>
          </a:ln>
        </p:spPr>
        <p:txBody>
          <a:bodyPr wrap="square" rtlCol="0">
            <a:spAutoFit/>
          </a:bodyPr>
          <a:lstStyle/>
          <a:p>
            <a:pPr>
              <a:lnSpc>
                <a:spcPct val="90000"/>
              </a:lnSpc>
            </a:pPr>
            <a:r>
              <a:rPr lang="en-US" altLang="zh-CN" sz="2000" dirty="0">
                <a:solidFill>
                  <a:srgbClr val="0000FF"/>
                </a:solidFill>
                <a:latin typeface="Times New Roman" panose="02020603050405020304" pitchFamily="18" charset="0"/>
                <a:cs typeface="Times New Roman" panose="02020603050405020304" pitchFamily="18" charset="0"/>
              </a:rPr>
              <a:t>POST /</a:t>
            </a:r>
            <a:r>
              <a:rPr lang="en-US" altLang="zh-CN" sz="2000" dirty="0" err="1">
                <a:solidFill>
                  <a:srgbClr val="0000FF"/>
                </a:solidFill>
                <a:latin typeface="Times New Roman" panose="02020603050405020304" pitchFamily="18" charset="0"/>
                <a:cs typeface="Times New Roman" panose="02020603050405020304" pitchFamily="18" charset="0"/>
              </a:rPr>
              <a:t>WareManage</a:t>
            </a:r>
            <a:r>
              <a:rPr lang="en-US" altLang="zh-CN" sz="2000" dirty="0">
                <a:solidFill>
                  <a:srgbClr val="0000FF"/>
                </a:solidFill>
                <a:latin typeface="Times New Roman" panose="02020603050405020304" pitchFamily="18" charset="0"/>
                <a:cs typeface="Times New Roman" panose="02020603050405020304" pitchFamily="18" charset="0"/>
              </a:rPr>
              <a:t>  HTTP/1.1</a:t>
            </a:r>
          </a:p>
          <a:p>
            <a:pPr>
              <a:lnSpc>
                <a:spcPct val="90000"/>
              </a:lnSpc>
            </a:pPr>
            <a:r>
              <a:rPr lang="en-US" altLang="zh-CN" sz="2000" dirty="0">
                <a:solidFill>
                  <a:srgbClr val="0000FF"/>
                </a:solidFill>
                <a:latin typeface="Times New Roman" panose="02020603050405020304" pitchFamily="18" charset="0"/>
                <a:cs typeface="Times New Roman" panose="02020603050405020304" pitchFamily="18" charset="0"/>
              </a:rPr>
              <a:t>Content-Type: text/xml; charset=“utf-8”</a:t>
            </a:r>
          </a:p>
          <a:p>
            <a:pPr>
              <a:lnSpc>
                <a:spcPct val="90000"/>
              </a:lnSpc>
            </a:pPr>
            <a:r>
              <a:rPr lang="en-US" altLang="zh-CN" sz="2000" dirty="0">
                <a:solidFill>
                  <a:srgbClr val="0000FF"/>
                </a:solidFill>
                <a:latin typeface="Times New Roman" panose="02020603050405020304" pitchFamily="18" charset="0"/>
                <a:cs typeface="Times New Roman" panose="02020603050405020304" pitchFamily="18" charset="0"/>
              </a:rPr>
              <a:t>Accept: application/</a:t>
            </a:r>
            <a:r>
              <a:rPr lang="en-US" altLang="zh-CN" sz="2000" dirty="0" err="1">
                <a:solidFill>
                  <a:srgbClr val="0000FF"/>
                </a:solidFill>
                <a:latin typeface="Times New Roman" panose="02020603050405020304" pitchFamily="18" charset="0"/>
                <a:cs typeface="Times New Roman" panose="02020603050405020304" pitchFamily="18" charset="0"/>
              </a:rPr>
              <a:t>soap+xml</a:t>
            </a:r>
            <a:r>
              <a:rPr lang="en-US" altLang="zh-CN" sz="2000" dirty="0">
                <a:solidFill>
                  <a:srgbClr val="0000FF"/>
                </a:solidFill>
                <a:latin typeface="Times New Roman" panose="02020603050405020304" pitchFamily="18" charset="0"/>
                <a:cs typeface="Times New Roman" panose="02020603050405020304" pitchFamily="18" charset="0"/>
              </a:rPr>
              <a:t>, application/dime, multipart/related, text/*</a:t>
            </a:r>
          </a:p>
          <a:p>
            <a:pPr>
              <a:lnSpc>
                <a:spcPct val="90000"/>
              </a:lnSpc>
            </a:pPr>
            <a:r>
              <a:rPr lang="en-US" altLang="zh-CN" sz="2000" dirty="0">
                <a:solidFill>
                  <a:srgbClr val="0000FF"/>
                </a:solidFill>
                <a:latin typeface="Times New Roman" panose="02020603050405020304" pitchFamily="18" charset="0"/>
                <a:cs typeface="Times New Roman" panose="02020603050405020304" pitchFamily="18" charset="0"/>
              </a:rPr>
              <a:t>User-Agent: Axis/1.1 RC2</a:t>
            </a:r>
          </a:p>
          <a:p>
            <a:pPr>
              <a:lnSpc>
                <a:spcPct val="90000"/>
              </a:lnSpc>
            </a:pPr>
            <a:r>
              <a:rPr lang="en-US" altLang="zh-CN" sz="2000" dirty="0">
                <a:solidFill>
                  <a:srgbClr val="0000FF"/>
                </a:solidFill>
                <a:latin typeface="Times New Roman" panose="02020603050405020304" pitchFamily="18" charset="0"/>
                <a:cs typeface="Times New Roman" panose="02020603050405020304" pitchFamily="18" charset="0"/>
              </a:rPr>
              <a:t>Host:127.0.0.1:8080</a:t>
            </a:r>
          </a:p>
          <a:p>
            <a:pPr>
              <a:lnSpc>
                <a:spcPct val="90000"/>
              </a:lnSpc>
            </a:pPr>
            <a:r>
              <a:rPr lang="en-US" altLang="zh-CN" sz="2000" dirty="0">
                <a:solidFill>
                  <a:srgbClr val="0000FF"/>
                </a:solidFill>
                <a:latin typeface="Times New Roman" panose="02020603050405020304" pitchFamily="18" charset="0"/>
                <a:cs typeface="Times New Roman" panose="02020603050405020304" pitchFamily="18" charset="0"/>
              </a:rPr>
              <a:t>Cache-Control: no-cache</a:t>
            </a:r>
          </a:p>
          <a:p>
            <a:pPr>
              <a:lnSpc>
                <a:spcPct val="90000"/>
              </a:lnSpc>
            </a:pPr>
            <a:r>
              <a:rPr lang="en-US" altLang="zh-CN" sz="2000" dirty="0">
                <a:solidFill>
                  <a:srgbClr val="0000FF"/>
                </a:solidFill>
                <a:latin typeface="Times New Roman" panose="02020603050405020304" pitchFamily="18" charset="0"/>
                <a:cs typeface="Times New Roman" panose="02020603050405020304" pitchFamily="18" charset="0"/>
              </a:rPr>
              <a:t>Pragma: no-cache</a:t>
            </a:r>
          </a:p>
          <a:p>
            <a:pPr>
              <a:lnSpc>
                <a:spcPct val="90000"/>
              </a:lnSpc>
            </a:pPr>
            <a:r>
              <a:rPr lang="en-US" altLang="zh-CN" sz="2000" dirty="0" err="1">
                <a:solidFill>
                  <a:srgbClr val="0000FF"/>
                </a:solidFill>
                <a:latin typeface="Times New Roman" panose="02020603050405020304" pitchFamily="18" charset="0"/>
                <a:cs typeface="Times New Roman" panose="02020603050405020304" pitchFamily="18" charset="0"/>
              </a:rPr>
              <a:t>SOAPAction</a:t>
            </a:r>
            <a:r>
              <a:rPr lang="en-US" altLang="zh-CN" sz="2000" dirty="0">
                <a:solidFill>
                  <a:srgbClr val="0000FF"/>
                </a:solidFill>
                <a:latin typeface="Times New Roman" panose="02020603050405020304" pitchFamily="18" charset="0"/>
                <a:cs typeface="Times New Roman" panose="02020603050405020304" pitchFamily="18" charset="0"/>
              </a:rPr>
              <a:t>:</a:t>
            </a:r>
            <a:r>
              <a:rPr lang="zh-CN" altLang="en-US" sz="2000" dirty="0">
                <a:solidFill>
                  <a:srgbClr val="0000FF"/>
                </a:solidFill>
                <a:latin typeface="Times New Roman" panose="02020603050405020304" pitchFamily="18" charset="0"/>
                <a:cs typeface="Times New Roman" panose="02020603050405020304" pitchFamily="18" charset="0"/>
              </a:rPr>
              <a:t>“”</a:t>
            </a:r>
            <a:endParaRPr lang="en-US" altLang="zh-CN" sz="2000" dirty="0">
              <a:solidFill>
                <a:srgbClr val="0000FF"/>
              </a:solidFill>
              <a:latin typeface="Times New Roman" panose="02020603050405020304" pitchFamily="18" charset="0"/>
              <a:cs typeface="Times New Roman" panose="02020603050405020304" pitchFamily="18" charset="0"/>
            </a:endParaRPr>
          </a:p>
          <a:p>
            <a:pPr>
              <a:lnSpc>
                <a:spcPct val="90000"/>
              </a:lnSpc>
            </a:pPr>
            <a:r>
              <a:rPr lang="en-US" altLang="zh-CN" sz="2000" dirty="0">
                <a:solidFill>
                  <a:srgbClr val="0000FF"/>
                </a:solidFill>
                <a:latin typeface="Times New Roman" panose="02020603050405020304" pitchFamily="18" charset="0"/>
                <a:cs typeface="Times New Roman" panose="02020603050405020304" pitchFamily="18" charset="0"/>
              </a:rPr>
              <a:t>Content-Length: 402</a:t>
            </a:r>
          </a:p>
          <a:p>
            <a:pPr>
              <a:lnSpc>
                <a:spcPct val="90000"/>
              </a:lnSpc>
            </a:pPr>
            <a:endParaRPr lang="en-US" altLang="zh-CN" sz="1050" dirty="0">
              <a:solidFill>
                <a:srgbClr val="0000FF"/>
              </a:solidFill>
              <a:latin typeface="Times New Roman" panose="02020603050405020304" pitchFamily="18" charset="0"/>
              <a:cs typeface="Times New Roman" panose="02020603050405020304" pitchFamily="18" charset="0"/>
            </a:endParaRPr>
          </a:p>
          <a:p>
            <a:pPr>
              <a:lnSpc>
                <a:spcPct val="90000"/>
              </a:lnSpc>
            </a:pPr>
            <a:r>
              <a:rPr lang="en-US" altLang="zh-CN" sz="2000" dirty="0">
                <a:solidFill>
                  <a:srgbClr val="0000FF"/>
                </a:solidFill>
                <a:latin typeface="Times New Roman" panose="02020603050405020304" pitchFamily="18" charset="0"/>
                <a:cs typeface="Times New Roman" panose="02020603050405020304" pitchFamily="18" charset="0"/>
              </a:rPr>
              <a:t>&lt;? xml version =“1.0” encoding =“UTF-8”?&gt;</a:t>
            </a:r>
          </a:p>
          <a:p>
            <a:pPr>
              <a:lnSpc>
                <a:spcPct val="90000"/>
              </a:lnSpc>
            </a:pPr>
            <a:r>
              <a:rPr lang="en-US" altLang="zh-CN" sz="2000" dirty="0">
                <a:solidFill>
                  <a:srgbClr val="0000FF"/>
                </a:solidFill>
                <a:latin typeface="Times New Roman" panose="02020603050405020304" pitchFamily="18" charset="0"/>
                <a:cs typeface="Times New Roman" panose="02020603050405020304" pitchFamily="18" charset="0"/>
              </a:rPr>
              <a:t>&lt;</a:t>
            </a:r>
            <a:r>
              <a:rPr lang="en-US" altLang="zh-CN" sz="2000" dirty="0" err="1">
                <a:solidFill>
                  <a:srgbClr val="0000FF"/>
                </a:solidFill>
                <a:latin typeface="Times New Roman" panose="02020603050405020304" pitchFamily="18" charset="0"/>
                <a:cs typeface="Times New Roman" panose="02020603050405020304" pitchFamily="18" charset="0"/>
              </a:rPr>
              <a:t>soapEnv:Envelope</a:t>
            </a:r>
            <a:r>
              <a:rPr lang="en-US" altLang="zh-CN" sz="2000" dirty="0">
                <a:solidFill>
                  <a:srgbClr val="0000FF"/>
                </a:solidFill>
                <a:latin typeface="Times New Roman" panose="02020603050405020304" pitchFamily="18" charset="0"/>
                <a:cs typeface="Times New Roman" panose="02020603050405020304" pitchFamily="18" charset="0"/>
              </a:rPr>
              <a:t> </a:t>
            </a:r>
            <a:r>
              <a:rPr lang="en-US" altLang="zh-CN" sz="2000" dirty="0" err="1">
                <a:solidFill>
                  <a:srgbClr val="0000FF"/>
                </a:solidFill>
                <a:latin typeface="Times New Roman" panose="02020603050405020304" pitchFamily="18" charset="0"/>
                <a:cs typeface="Times New Roman" panose="02020603050405020304" pitchFamily="18" charset="0"/>
              </a:rPr>
              <a:t>xmlns</a:t>
            </a:r>
            <a:r>
              <a:rPr lang="en-US" altLang="zh-CN" sz="2000" err="1">
                <a:solidFill>
                  <a:srgbClr val="0000FF"/>
                </a:solidFill>
                <a:latin typeface="Times New Roman" panose="02020603050405020304" pitchFamily="18" charset="0"/>
                <a:cs typeface="Times New Roman" panose="02020603050405020304" pitchFamily="18" charset="0"/>
              </a:rPr>
              <a:t>:</a:t>
            </a:r>
            <a:r>
              <a:rPr lang="en-US" altLang="zh-CN" sz="2000">
                <a:solidFill>
                  <a:srgbClr val="0000FF"/>
                </a:solidFill>
                <a:latin typeface="Times New Roman" panose="02020603050405020304" pitchFamily="18" charset="0"/>
                <a:cs typeface="Times New Roman" panose="02020603050405020304" pitchFamily="18" charset="0"/>
              </a:rPr>
              <a:t>soapEnv</a:t>
            </a:r>
            <a:r>
              <a:rPr lang="en-US" altLang="zh-CN" sz="2000" dirty="0">
                <a:solidFill>
                  <a:srgbClr val="0000FF"/>
                </a:solidFill>
                <a:latin typeface="Times New Roman" panose="02020603050405020304" pitchFamily="18" charset="0"/>
                <a:cs typeface="Times New Roman" panose="02020603050405020304" pitchFamily="18" charset="0"/>
              </a:rPr>
              <a:t>=</a:t>
            </a:r>
            <a:r>
              <a:rPr lang="en-US" altLang="zh-CN" sz="2000" dirty="0">
                <a:solidFill>
                  <a:srgbClr val="0000FF"/>
                </a:solidFill>
                <a:latin typeface="Times New Roman" panose="02020603050405020304" pitchFamily="18" charset="0"/>
                <a:cs typeface="Times New Roman" panose="02020603050405020304" pitchFamily="18" charset="0"/>
                <a:hlinkClick r:id="rId2"/>
              </a:rPr>
              <a:t>http://schemas.xmlsoap.org/soap/envelope/</a:t>
            </a:r>
            <a:endParaRPr lang="en-US" altLang="zh-CN" sz="2000" dirty="0">
              <a:solidFill>
                <a:srgbClr val="0000FF"/>
              </a:solidFill>
              <a:latin typeface="Times New Roman" panose="02020603050405020304" pitchFamily="18" charset="0"/>
              <a:cs typeface="Times New Roman" panose="02020603050405020304" pitchFamily="18" charset="0"/>
            </a:endParaRPr>
          </a:p>
          <a:p>
            <a:pPr>
              <a:lnSpc>
                <a:spcPct val="90000"/>
              </a:lnSpc>
            </a:pPr>
            <a:r>
              <a:rPr lang="en-US" altLang="zh-CN" sz="2000" dirty="0">
                <a:solidFill>
                  <a:srgbClr val="0000FF"/>
                </a:solidFill>
                <a:latin typeface="Times New Roman" panose="02020603050405020304" pitchFamily="18" charset="0"/>
                <a:cs typeface="Times New Roman" panose="02020603050405020304" pitchFamily="18" charset="0"/>
              </a:rPr>
              <a:t>       </a:t>
            </a:r>
            <a:r>
              <a:rPr lang="en-US" altLang="zh-CN" sz="2000" dirty="0" err="1">
                <a:solidFill>
                  <a:srgbClr val="0000FF"/>
                </a:solidFill>
                <a:latin typeface="Times New Roman" panose="02020603050405020304" pitchFamily="18" charset="0"/>
                <a:cs typeface="Times New Roman" panose="02020603050405020304" pitchFamily="18" charset="0"/>
              </a:rPr>
              <a:t>xmlns:xsd</a:t>
            </a:r>
            <a:r>
              <a:rPr lang="en-US" altLang="zh-CN" sz="2000" dirty="0">
                <a:solidFill>
                  <a:srgbClr val="0000FF"/>
                </a:solidFill>
                <a:latin typeface="Times New Roman" panose="02020603050405020304" pitchFamily="18" charset="0"/>
                <a:cs typeface="Times New Roman" panose="02020603050405020304" pitchFamily="18" charset="0"/>
              </a:rPr>
              <a:t> =</a:t>
            </a:r>
            <a:r>
              <a:rPr lang="en-US" altLang="zh-CN" sz="2000" dirty="0">
                <a:solidFill>
                  <a:srgbClr val="0000FF"/>
                </a:solidFill>
                <a:latin typeface="Times New Roman" panose="02020603050405020304" pitchFamily="18" charset="0"/>
                <a:cs typeface="Times New Roman" panose="02020603050405020304" pitchFamily="18" charset="0"/>
                <a:hlinkClick r:id="rId3"/>
              </a:rPr>
              <a:t>http://www.w3.org/2001/XMLSchema</a:t>
            </a:r>
            <a:endParaRPr lang="en-US" altLang="zh-CN" sz="2000" dirty="0">
              <a:solidFill>
                <a:srgbClr val="0000FF"/>
              </a:solidFill>
              <a:latin typeface="Times New Roman" panose="02020603050405020304" pitchFamily="18" charset="0"/>
              <a:cs typeface="Times New Roman" panose="02020603050405020304" pitchFamily="18" charset="0"/>
            </a:endParaRPr>
          </a:p>
          <a:p>
            <a:pPr>
              <a:lnSpc>
                <a:spcPct val="90000"/>
              </a:lnSpc>
            </a:pPr>
            <a:r>
              <a:rPr lang="en-US" altLang="zh-CN" sz="2000" dirty="0">
                <a:solidFill>
                  <a:srgbClr val="0000FF"/>
                </a:solidFill>
                <a:latin typeface="Times New Roman" panose="02020603050405020304" pitchFamily="18" charset="0"/>
                <a:cs typeface="Times New Roman" panose="02020603050405020304" pitchFamily="18" charset="0"/>
              </a:rPr>
              <a:t>       </a:t>
            </a:r>
            <a:r>
              <a:rPr lang="en-US" altLang="zh-CN" sz="2000" dirty="0" err="1">
                <a:solidFill>
                  <a:srgbClr val="0000FF"/>
                </a:solidFill>
                <a:latin typeface="Times New Roman" panose="02020603050405020304" pitchFamily="18" charset="0"/>
                <a:cs typeface="Times New Roman" panose="02020603050405020304" pitchFamily="18" charset="0"/>
              </a:rPr>
              <a:t>xmlns:xsi</a:t>
            </a:r>
            <a:r>
              <a:rPr lang="en-US" altLang="zh-CN" sz="2000" dirty="0">
                <a:solidFill>
                  <a:srgbClr val="0000FF"/>
                </a:solidFill>
                <a:latin typeface="Times New Roman" panose="02020603050405020304" pitchFamily="18" charset="0"/>
                <a:cs typeface="Times New Roman" panose="02020603050405020304" pitchFamily="18" charset="0"/>
              </a:rPr>
              <a:t>=“http://www.w3.org/2001/</a:t>
            </a:r>
            <a:r>
              <a:rPr lang="en-US" altLang="zh-CN" sz="2000" dirty="0" err="1">
                <a:solidFill>
                  <a:srgbClr val="0000FF"/>
                </a:solidFill>
                <a:latin typeface="Times New Roman" panose="02020603050405020304" pitchFamily="18" charset="0"/>
                <a:cs typeface="Times New Roman" panose="02020603050405020304" pitchFamily="18" charset="0"/>
              </a:rPr>
              <a:t>XMLSchema</a:t>
            </a:r>
            <a:r>
              <a:rPr lang="en-US" altLang="zh-CN" sz="2000" dirty="0">
                <a:solidFill>
                  <a:srgbClr val="0000FF"/>
                </a:solidFill>
                <a:latin typeface="Times New Roman" panose="02020603050405020304" pitchFamily="18" charset="0"/>
                <a:cs typeface="Times New Roman" panose="02020603050405020304" pitchFamily="18" charset="0"/>
              </a:rPr>
              <a:t>-instance”&gt;</a:t>
            </a:r>
          </a:p>
          <a:p>
            <a:pPr>
              <a:lnSpc>
                <a:spcPct val="90000"/>
              </a:lnSpc>
            </a:pPr>
            <a:r>
              <a:rPr lang="en-US" altLang="zh-CN" sz="2000">
                <a:solidFill>
                  <a:srgbClr val="0000FF"/>
                </a:solidFill>
                <a:latin typeface="Times New Roman" panose="02020603050405020304" pitchFamily="18" charset="0"/>
                <a:cs typeface="Times New Roman" panose="02020603050405020304" pitchFamily="18" charset="0"/>
              </a:rPr>
              <a:t>&lt;soapEnv</a:t>
            </a:r>
            <a:r>
              <a:rPr lang="en-US" altLang="zh-CN" sz="2000" dirty="0" err="1">
                <a:solidFill>
                  <a:srgbClr val="0000FF"/>
                </a:solidFill>
                <a:latin typeface="Times New Roman" panose="02020603050405020304" pitchFamily="18" charset="0"/>
                <a:cs typeface="Times New Roman" panose="02020603050405020304" pitchFamily="18" charset="0"/>
              </a:rPr>
              <a:t>:Body</a:t>
            </a:r>
            <a:r>
              <a:rPr lang="en-US" altLang="zh-CN" sz="2000" dirty="0">
                <a:solidFill>
                  <a:srgbClr val="0000FF"/>
                </a:solidFill>
                <a:latin typeface="Times New Roman" panose="02020603050405020304" pitchFamily="18" charset="0"/>
                <a:cs typeface="Times New Roman" panose="02020603050405020304" pitchFamily="18" charset="0"/>
              </a:rPr>
              <a:t>&gt;</a:t>
            </a:r>
          </a:p>
          <a:p>
            <a:pPr>
              <a:lnSpc>
                <a:spcPct val="90000"/>
              </a:lnSpc>
            </a:pPr>
            <a:r>
              <a:rPr lang="en-US" altLang="zh-CN" sz="2000" dirty="0">
                <a:solidFill>
                  <a:srgbClr val="0000FF"/>
                </a:solidFill>
                <a:latin typeface="Times New Roman" panose="02020603050405020304" pitchFamily="18" charset="0"/>
                <a:cs typeface="Times New Roman" panose="02020603050405020304" pitchFamily="18" charset="0"/>
              </a:rPr>
              <a:t> &lt;</a:t>
            </a:r>
            <a:r>
              <a:rPr lang="en-US" altLang="zh-CN" sz="2000" err="1">
                <a:solidFill>
                  <a:srgbClr val="0000FF"/>
                </a:solidFill>
                <a:latin typeface="Times New Roman" panose="02020603050405020304" pitchFamily="18" charset="0"/>
                <a:cs typeface="Times New Roman" panose="02020603050405020304" pitchFamily="18" charset="0"/>
              </a:rPr>
              <a:t>getStocks</a:t>
            </a:r>
            <a:r>
              <a:rPr lang="en-US" altLang="zh-CN" sz="2000">
                <a:solidFill>
                  <a:srgbClr val="0000FF"/>
                </a:solidFill>
                <a:latin typeface="Times New Roman" panose="02020603050405020304" pitchFamily="18" charset="0"/>
                <a:cs typeface="Times New Roman" panose="02020603050405020304" pitchFamily="18" charset="0"/>
              </a:rPr>
              <a:t> soapEnv</a:t>
            </a:r>
            <a:r>
              <a:rPr lang="en-US" altLang="zh-CN" sz="2000" dirty="0" err="1">
                <a:solidFill>
                  <a:srgbClr val="0000FF"/>
                </a:solidFill>
                <a:latin typeface="Times New Roman" panose="02020603050405020304" pitchFamily="18" charset="0"/>
                <a:cs typeface="Times New Roman" panose="02020603050405020304" pitchFamily="18" charset="0"/>
              </a:rPr>
              <a:t>:encodingStype</a:t>
            </a:r>
            <a:r>
              <a:rPr lang="en-US" altLang="zh-CN" sz="2000" dirty="0">
                <a:solidFill>
                  <a:srgbClr val="0000FF"/>
                </a:solidFill>
                <a:latin typeface="Times New Roman" panose="02020603050405020304" pitchFamily="18" charset="0"/>
                <a:cs typeface="Times New Roman" panose="02020603050405020304" pitchFamily="18" charset="0"/>
              </a:rPr>
              <a:t> =“http://schemas.xmlsoap.org/soap/encoding/”&gt;</a:t>
            </a:r>
          </a:p>
          <a:p>
            <a:pPr>
              <a:lnSpc>
                <a:spcPct val="90000"/>
              </a:lnSpc>
            </a:pPr>
            <a:r>
              <a:rPr lang="en-US" altLang="zh-CN" sz="2000" dirty="0">
                <a:solidFill>
                  <a:srgbClr val="0000FF"/>
                </a:solidFill>
                <a:latin typeface="Times New Roman" panose="02020603050405020304" pitchFamily="18" charset="0"/>
                <a:cs typeface="Times New Roman" panose="02020603050405020304" pitchFamily="18" charset="0"/>
              </a:rPr>
              <a:t>  &lt;ID </a:t>
            </a:r>
            <a:r>
              <a:rPr lang="en-US" altLang="zh-CN" sz="2000" dirty="0" err="1">
                <a:solidFill>
                  <a:srgbClr val="0000FF"/>
                </a:solidFill>
                <a:latin typeface="Times New Roman" panose="02020603050405020304" pitchFamily="18" charset="0"/>
                <a:cs typeface="Times New Roman" panose="02020603050405020304" pitchFamily="18" charset="0"/>
              </a:rPr>
              <a:t>xsi:type</a:t>
            </a:r>
            <a:r>
              <a:rPr lang="en-US" altLang="zh-CN" sz="2000" dirty="0">
                <a:solidFill>
                  <a:srgbClr val="0000FF"/>
                </a:solidFill>
                <a:latin typeface="Times New Roman" panose="02020603050405020304" pitchFamily="18" charset="0"/>
                <a:cs typeface="Times New Roman" panose="02020603050405020304" pitchFamily="18" charset="0"/>
              </a:rPr>
              <a:t>=“</a:t>
            </a:r>
            <a:r>
              <a:rPr lang="en-US" altLang="zh-CN" sz="2000" dirty="0" err="1">
                <a:solidFill>
                  <a:srgbClr val="0000FF"/>
                </a:solidFill>
                <a:latin typeface="Times New Roman" panose="02020603050405020304" pitchFamily="18" charset="0"/>
                <a:cs typeface="Times New Roman" panose="02020603050405020304" pitchFamily="18" charset="0"/>
              </a:rPr>
              <a:t>xsd:string</a:t>
            </a:r>
            <a:r>
              <a:rPr lang="en-US" altLang="zh-CN" sz="2000" dirty="0">
                <a:solidFill>
                  <a:srgbClr val="0000FF"/>
                </a:solidFill>
                <a:latin typeface="Times New Roman" panose="02020603050405020304" pitchFamily="18" charset="0"/>
                <a:cs typeface="Times New Roman" panose="02020603050405020304" pitchFamily="18" charset="0"/>
              </a:rPr>
              <a:t>”&gt; 00002&lt;ID&gt;</a:t>
            </a:r>
          </a:p>
          <a:p>
            <a:pPr>
              <a:lnSpc>
                <a:spcPct val="90000"/>
              </a:lnSpc>
            </a:pPr>
            <a:r>
              <a:rPr lang="en-US" altLang="zh-CN" sz="2000" dirty="0">
                <a:solidFill>
                  <a:srgbClr val="0000FF"/>
                </a:solidFill>
                <a:latin typeface="Times New Roman" panose="02020603050405020304" pitchFamily="18" charset="0"/>
                <a:cs typeface="Times New Roman" panose="02020603050405020304" pitchFamily="18" charset="0"/>
              </a:rPr>
              <a:t>  &lt;/</a:t>
            </a:r>
            <a:r>
              <a:rPr lang="en-US" altLang="zh-CN" sz="2000" dirty="0" err="1">
                <a:solidFill>
                  <a:srgbClr val="0000FF"/>
                </a:solidFill>
                <a:latin typeface="Times New Roman" panose="02020603050405020304" pitchFamily="18" charset="0"/>
                <a:cs typeface="Times New Roman" panose="02020603050405020304" pitchFamily="18" charset="0"/>
              </a:rPr>
              <a:t>getStocks</a:t>
            </a:r>
            <a:r>
              <a:rPr lang="en-US" altLang="zh-CN" sz="2000" dirty="0">
                <a:solidFill>
                  <a:srgbClr val="0000FF"/>
                </a:solidFill>
                <a:latin typeface="Times New Roman" panose="02020603050405020304" pitchFamily="18" charset="0"/>
                <a:cs typeface="Times New Roman" panose="02020603050405020304" pitchFamily="18" charset="0"/>
              </a:rPr>
              <a:t>&gt;</a:t>
            </a:r>
          </a:p>
          <a:p>
            <a:pPr>
              <a:lnSpc>
                <a:spcPct val="90000"/>
              </a:lnSpc>
            </a:pPr>
            <a:r>
              <a:rPr lang="en-US" altLang="zh-CN" sz="2000" dirty="0">
                <a:solidFill>
                  <a:srgbClr val="0000FF"/>
                </a:solidFill>
                <a:latin typeface="Times New Roman" panose="02020603050405020304" pitchFamily="18" charset="0"/>
                <a:cs typeface="Times New Roman" panose="02020603050405020304" pitchFamily="18" charset="0"/>
              </a:rPr>
              <a:t> </a:t>
            </a:r>
            <a:r>
              <a:rPr lang="en-US" altLang="zh-CN" sz="2000">
                <a:solidFill>
                  <a:srgbClr val="0000FF"/>
                </a:solidFill>
                <a:latin typeface="Times New Roman" panose="02020603050405020304" pitchFamily="18" charset="0"/>
                <a:cs typeface="Times New Roman" panose="02020603050405020304" pitchFamily="18" charset="0"/>
              </a:rPr>
              <a:t>&lt;/soapEnv</a:t>
            </a:r>
            <a:r>
              <a:rPr lang="en-US" altLang="zh-CN" sz="2000" dirty="0" err="1">
                <a:solidFill>
                  <a:srgbClr val="0000FF"/>
                </a:solidFill>
                <a:latin typeface="Times New Roman" panose="02020603050405020304" pitchFamily="18" charset="0"/>
                <a:cs typeface="Times New Roman" panose="02020603050405020304" pitchFamily="18" charset="0"/>
              </a:rPr>
              <a:t>:Body</a:t>
            </a:r>
            <a:r>
              <a:rPr lang="en-US" altLang="zh-CN" sz="2000" dirty="0">
                <a:solidFill>
                  <a:srgbClr val="0000FF"/>
                </a:solidFill>
                <a:latin typeface="Times New Roman" panose="02020603050405020304" pitchFamily="18" charset="0"/>
                <a:cs typeface="Times New Roman" panose="02020603050405020304" pitchFamily="18" charset="0"/>
              </a:rPr>
              <a:t>&gt;</a:t>
            </a:r>
          </a:p>
          <a:p>
            <a:pPr>
              <a:lnSpc>
                <a:spcPct val="90000"/>
              </a:lnSpc>
            </a:pPr>
            <a:r>
              <a:rPr lang="en-US" altLang="zh-CN" sz="2000" dirty="0">
                <a:solidFill>
                  <a:srgbClr val="0000FF"/>
                </a:solidFill>
                <a:latin typeface="Times New Roman" panose="02020603050405020304" pitchFamily="18" charset="0"/>
                <a:cs typeface="Times New Roman" panose="02020603050405020304" pitchFamily="18" charset="0"/>
              </a:rPr>
              <a:t>&lt;/ </a:t>
            </a:r>
            <a:r>
              <a:rPr lang="en-US" altLang="zh-CN" sz="2000" dirty="0" err="1">
                <a:solidFill>
                  <a:srgbClr val="0000FF"/>
                </a:solidFill>
                <a:latin typeface="Times New Roman" panose="02020603050405020304" pitchFamily="18" charset="0"/>
                <a:cs typeface="Times New Roman" panose="02020603050405020304" pitchFamily="18" charset="0"/>
              </a:rPr>
              <a:t>soapEnv:Envelope</a:t>
            </a:r>
            <a:r>
              <a:rPr lang="en-US" altLang="zh-CN" sz="2000" dirty="0">
                <a:solidFill>
                  <a:srgbClr val="0000FF"/>
                </a:solidFill>
                <a:latin typeface="Times New Roman" panose="02020603050405020304" pitchFamily="18" charset="0"/>
                <a:cs typeface="Times New Roman" panose="02020603050405020304" pitchFamily="18" charset="0"/>
              </a:rPr>
              <a:t> &gt;</a:t>
            </a:r>
          </a:p>
        </p:txBody>
      </p:sp>
    </p:spTree>
    <p:extLst>
      <p:ext uri="{BB962C8B-B14F-4D97-AF65-F5344CB8AC3E}">
        <p14:creationId xmlns:p14="http://schemas.microsoft.com/office/powerpoint/2010/main" val="29497510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ABA3E795-4329-4C59-844A-5721DC21E1BC}"/>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86172ACB-A7A7-46E5-9E4F-FFD91CA9D4B7}"/>
              </a:ext>
            </a:extLst>
          </p:cNvPr>
          <p:cNvSpPr>
            <a:spLocks noGrp="1"/>
          </p:cNvSpPr>
          <p:nvPr>
            <p:ph idx="1"/>
          </p:nvPr>
        </p:nvSpPr>
        <p:spPr/>
        <p:txBody>
          <a:bodyPr/>
          <a:lstStyle/>
          <a:p>
            <a:r>
              <a:rPr lang="zh-CN" altLang="en-US"/>
              <a:t>发送</a:t>
            </a:r>
            <a:r>
              <a:rPr lang="en-US" altLang="zh-CN"/>
              <a:t>/</a:t>
            </a:r>
            <a:r>
              <a:rPr lang="zh-CN" altLang="en-US"/>
              <a:t>回调</a:t>
            </a:r>
          </a:p>
          <a:p>
            <a:pPr lvl="1"/>
            <a:r>
              <a:rPr lang="zh-CN" altLang="en-US"/>
              <a:t>接收者收到消息并处理后，会把处理结果返回发送者，此时需要发送者实现提供给接收者消息回调的接口。</a:t>
            </a:r>
          </a:p>
          <a:p>
            <a:endParaRPr lang="zh-CN" altLang="en-US"/>
          </a:p>
        </p:txBody>
      </p:sp>
      <p:pic>
        <p:nvPicPr>
          <p:cNvPr id="4" name="Picture 2">
            <a:extLst>
              <a:ext uri="{FF2B5EF4-FFF2-40B4-BE49-F238E27FC236}">
                <a16:creationId xmlns:a16="http://schemas.microsoft.com/office/drawing/2014/main" id="{9447AB88-A951-433E-B520-3AF659760F59}"/>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395680" y="2780928"/>
            <a:ext cx="5400640" cy="377425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3892981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矩形 1"/>
          <p:cNvSpPr/>
          <p:nvPr/>
        </p:nvSpPr>
        <p:spPr>
          <a:xfrm>
            <a:off x="3343259" y="332656"/>
            <a:ext cx="5505482" cy="581057"/>
          </a:xfrm>
          <a:prstGeom prst="rect">
            <a:avLst/>
          </a:prstGeom>
        </p:spPr>
        <p:txBody>
          <a:bodyPr wrap="none">
            <a:spAutoFit/>
          </a:bodyPr>
          <a:lstStyle/>
          <a:p>
            <a:pPr>
              <a:lnSpc>
                <a:spcPct val="150000"/>
              </a:lnSpc>
            </a:pPr>
            <a:r>
              <a:rPr lang="zh-CN" altLang="en-US" sz="24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代码</a:t>
            </a:r>
            <a:r>
              <a:rPr lang="en-US" altLang="zh-CN" sz="24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4.15  </a:t>
            </a:r>
            <a:r>
              <a:rPr lang="zh-CN" altLang="en-US" sz="24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客户端获取的</a:t>
            </a:r>
            <a:r>
              <a:rPr lang="en-US" altLang="zh-CN" sz="24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SOAP</a:t>
            </a:r>
            <a:r>
              <a:rPr lang="zh-CN" altLang="en-US" sz="24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响应消息</a:t>
            </a:r>
            <a:endParaRPr lang="en-US" altLang="zh-CN" sz="24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3" name="TextBox 2"/>
          <p:cNvSpPr txBox="1"/>
          <p:nvPr/>
        </p:nvSpPr>
        <p:spPr>
          <a:xfrm>
            <a:off x="1271464" y="980728"/>
            <a:ext cx="9505056" cy="5381730"/>
          </a:xfrm>
          <a:prstGeom prst="rect">
            <a:avLst/>
          </a:prstGeom>
          <a:solidFill>
            <a:schemeClr val="bg1">
              <a:lumMod val="95000"/>
            </a:schemeClr>
          </a:solidFill>
          <a:ln>
            <a:noFill/>
          </a:ln>
        </p:spPr>
        <p:txBody>
          <a:bodyPr wrap="square" rtlCol="0">
            <a:spAutoFit/>
          </a:bodyPr>
          <a:lstStyle/>
          <a:p>
            <a:pPr>
              <a:lnSpc>
                <a:spcPct val="120000"/>
              </a:lnSpc>
            </a:pPr>
            <a:r>
              <a:rPr lang="en-US" altLang="zh-CN" dirty="0">
                <a:solidFill>
                  <a:srgbClr val="0000FF"/>
                </a:solidFill>
                <a:latin typeface="Times New Roman" panose="02020603050405020304" pitchFamily="18" charset="0"/>
                <a:cs typeface="Times New Roman" panose="02020603050405020304" pitchFamily="18" charset="0"/>
              </a:rPr>
              <a:t>HTTP/1.1 200 OK</a:t>
            </a:r>
          </a:p>
          <a:p>
            <a:pPr>
              <a:lnSpc>
                <a:spcPct val="120000"/>
              </a:lnSpc>
            </a:pPr>
            <a:r>
              <a:rPr lang="en-US" altLang="zh-CN" dirty="0">
                <a:solidFill>
                  <a:srgbClr val="0000FF"/>
                </a:solidFill>
                <a:latin typeface="Times New Roman" panose="02020603050405020304" pitchFamily="18" charset="0"/>
                <a:cs typeface="Times New Roman" panose="02020603050405020304" pitchFamily="18" charset="0"/>
              </a:rPr>
              <a:t>Content-Type: text/xml; charset=“utf-8”</a:t>
            </a:r>
          </a:p>
          <a:p>
            <a:pPr>
              <a:lnSpc>
                <a:spcPct val="120000"/>
              </a:lnSpc>
            </a:pPr>
            <a:r>
              <a:rPr lang="en-US" altLang="zh-CN" dirty="0">
                <a:solidFill>
                  <a:srgbClr val="0000FF"/>
                </a:solidFill>
                <a:latin typeface="Times New Roman" panose="02020603050405020304" pitchFamily="18" charset="0"/>
                <a:cs typeface="Times New Roman" panose="02020603050405020304" pitchFamily="18" charset="0"/>
              </a:rPr>
              <a:t>Connection: close</a:t>
            </a:r>
          </a:p>
          <a:p>
            <a:pPr>
              <a:lnSpc>
                <a:spcPct val="120000"/>
              </a:lnSpc>
            </a:pPr>
            <a:r>
              <a:rPr lang="en-US" altLang="zh-CN" dirty="0">
                <a:solidFill>
                  <a:srgbClr val="0000FF"/>
                </a:solidFill>
                <a:latin typeface="Times New Roman" panose="02020603050405020304" pitchFamily="18" charset="0"/>
                <a:cs typeface="Times New Roman" panose="02020603050405020304" pitchFamily="18" charset="0"/>
              </a:rPr>
              <a:t>Date: Wed. 14 Oct. 2015 09:22:18</a:t>
            </a:r>
          </a:p>
          <a:p>
            <a:pPr>
              <a:lnSpc>
                <a:spcPct val="120000"/>
              </a:lnSpc>
            </a:pPr>
            <a:r>
              <a:rPr lang="en-US" altLang="zh-CN" dirty="0" err="1">
                <a:solidFill>
                  <a:srgbClr val="0000FF"/>
                </a:solidFill>
                <a:latin typeface="Times New Roman" panose="02020603050405020304" pitchFamily="18" charset="0"/>
                <a:cs typeface="Times New Roman" panose="02020603050405020304" pitchFamily="18" charset="0"/>
              </a:rPr>
              <a:t>GMTServer</a:t>
            </a:r>
            <a:r>
              <a:rPr lang="en-US" altLang="zh-CN" dirty="0">
                <a:solidFill>
                  <a:srgbClr val="0000FF"/>
                </a:solidFill>
                <a:latin typeface="Times New Roman" panose="02020603050405020304" pitchFamily="18" charset="0"/>
                <a:cs typeface="Times New Roman" panose="02020603050405020304" pitchFamily="18" charset="0"/>
              </a:rPr>
              <a:t>: Apache Tomcat</a:t>
            </a:r>
            <a:r>
              <a:rPr lang="en-US" altLang="zh-CN">
                <a:solidFill>
                  <a:srgbClr val="0000FF"/>
                </a:solidFill>
                <a:latin typeface="Times New Roman" panose="02020603050405020304" pitchFamily="18" charset="0"/>
                <a:cs typeface="Times New Roman" panose="02020603050405020304" pitchFamily="18" charset="0"/>
              </a:rPr>
              <a:t>/4.0.6(HTTP</a:t>
            </a:r>
            <a:r>
              <a:rPr lang="en-US" altLang="zh-CN" dirty="0">
                <a:solidFill>
                  <a:srgbClr val="0000FF"/>
                </a:solidFill>
                <a:latin typeface="Times New Roman" panose="02020603050405020304" pitchFamily="18" charset="0"/>
                <a:cs typeface="Times New Roman" panose="02020603050405020304" pitchFamily="18" charset="0"/>
              </a:rPr>
              <a:t>/</a:t>
            </a:r>
            <a:r>
              <a:rPr lang="en-US" altLang="zh-CN">
                <a:solidFill>
                  <a:srgbClr val="0000FF"/>
                </a:solidFill>
                <a:latin typeface="Times New Roman" panose="02020603050405020304" pitchFamily="18" charset="0"/>
                <a:cs typeface="Times New Roman" panose="02020603050405020304" pitchFamily="18" charset="0"/>
              </a:rPr>
              <a:t>1.1 Connector)</a:t>
            </a:r>
            <a:endParaRPr lang="en-US" altLang="zh-CN" dirty="0">
              <a:solidFill>
                <a:srgbClr val="0000FF"/>
              </a:solidFill>
              <a:latin typeface="Times New Roman" panose="02020603050405020304" pitchFamily="18" charset="0"/>
              <a:cs typeface="Times New Roman" panose="02020603050405020304" pitchFamily="18" charset="0"/>
            </a:endParaRPr>
          </a:p>
          <a:p>
            <a:pPr>
              <a:lnSpc>
                <a:spcPct val="120000"/>
              </a:lnSpc>
            </a:pPr>
            <a:endParaRPr lang="en-US" altLang="zh-CN" sz="1000" dirty="0">
              <a:solidFill>
                <a:srgbClr val="0000FF"/>
              </a:solidFill>
              <a:latin typeface="Times New Roman" panose="02020603050405020304" pitchFamily="18" charset="0"/>
              <a:cs typeface="Times New Roman" panose="02020603050405020304" pitchFamily="18" charset="0"/>
            </a:endParaRPr>
          </a:p>
          <a:p>
            <a:pPr>
              <a:lnSpc>
                <a:spcPct val="120000"/>
              </a:lnSpc>
            </a:pPr>
            <a:r>
              <a:rPr lang="en-US" altLang="zh-CN" dirty="0">
                <a:solidFill>
                  <a:srgbClr val="0000FF"/>
                </a:solidFill>
                <a:latin typeface="Times New Roman" panose="02020603050405020304" pitchFamily="18" charset="0"/>
                <a:cs typeface="Times New Roman" panose="02020603050405020304" pitchFamily="18" charset="0"/>
              </a:rPr>
              <a:t>&lt;? xml version =“1.0” encoding =“UTF-8”?&gt;</a:t>
            </a:r>
          </a:p>
          <a:p>
            <a:pPr>
              <a:lnSpc>
                <a:spcPct val="120000"/>
              </a:lnSpc>
            </a:pPr>
            <a:r>
              <a:rPr lang="en-US" altLang="zh-CN" dirty="0">
                <a:solidFill>
                  <a:srgbClr val="0000FF"/>
                </a:solidFill>
                <a:latin typeface="Times New Roman" panose="02020603050405020304" pitchFamily="18" charset="0"/>
                <a:cs typeface="Times New Roman" panose="02020603050405020304" pitchFamily="18" charset="0"/>
              </a:rPr>
              <a:t>&lt;</a:t>
            </a:r>
            <a:r>
              <a:rPr lang="en-US" altLang="zh-CN" dirty="0" err="1">
                <a:solidFill>
                  <a:srgbClr val="0000FF"/>
                </a:solidFill>
                <a:latin typeface="Times New Roman" panose="02020603050405020304" pitchFamily="18" charset="0"/>
                <a:cs typeface="Times New Roman" panose="02020603050405020304" pitchFamily="18" charset="0"/>
              </a:rPr>
              <a:t>soapEnv:Envelope</a:t>
            </a:r>
            <a:r>
              <a:rPr lang="en-US" altLang="zh-CN" dirty="0">
                <a:solidFill>
                  <a:srgbClr val="0000FF"/>
                </a:solidFill>
                <a:latin typeface="Times New Roman" panose="02020603050405020304" pitchFamily="18" charset="0"/>
                <a:cs typeface="Times New Roman" panose="02020603050405020304" pitchFamily="18" charset="0"/>
              </a:rPr>
              <a:t> </a:t>
            </a:r>
            <a:r>
              <a:rPr lang="en-US" altLang="zh-CN" dirty="0" err="1">
                <a:solidFill>
                  <a:srgbClr val="0000FF"/>
                </a:solidFill>
                <a:latin typeface="Times New Roman" panose="02020603050405020304" pitchFamily="18" charset="0"/>
                <a:cs typeface="Times New Roman" panose="02020603050405020304" pitchFamily="18" charset="0"/>
              </a:rPr>
              <a:t>xmlns</a:t>
            </a:r>
            <a:r>
              <a:rPr lang="en-US" altLang="zh-CN" err="1">
                <a:solidFill>
                  <a:srgbClr val="0000FF"/>
                </a:solidFill>
                <a:latin typeface="Times New Roman" panose="02020603050405020304" pitchFamily="18" charset="0"/>
                <a:cs typeface="Times New Roman" panose="02020603050405020304" pitchFamily="18" charset="0"/>
              </a:rPr>
              <a:t>:</a:t>
            </a:r>
            <a:r>
              <a:rPr lang="en-US" altLang="zh-CN">
                <a:solidFill>
                  <a:srgbClr val="0000FF"/>
                </a:solidFill>
                <a:latin typeface="Times New Roman" panose="02020603050405020304" pitchFamily="18" charset="0"/>
                <a:cs typeface="Times New Roman" panose="02020603050405020304" pitchFamily="18" charset="0"/>
              </a:rPr>
              <a:t>soapEnv</a:t>
            </a:r>
            <a:r>
              <a:rPr lang="en-US" altLang="zh-CN" dirty="0">
                <a:solidFill>
                  <a:srgbClr val="0000FF"/>
                </a:solidFill>
                <a:latin typeface="Times New Roman" panose="02020603050405020304" pitchFamily="18" charset="0"/>
                <a:cs typeface="Times New Roman" panose="02020603050405020304" pitchFamily="18" charset="0"/>
              </a:rPr>
              <a:t>=</a:t>
            </a:r>
            <a:r>
              <a:rPr lang="en-US" altLang="zh-CN" dirty="0">
                <a:solidFill>
                  <a:srgbClr val="0000FF"/>
                </a:solidFill>
                <a:latin typeface="Times New Roman" panose="02020603050405020304" pitchFamily="18" charset="0"/>
                <a:cs typeface="Times New Roman" panose="02020603050405020304" pitchFamily="18" charset="0"/>
                <a:hlinkClick r:id="rId2"/>
              </a:rPr>
              <a:t>http://schemas.xmlsoap.org/soap/envelope/</a:t>
            </a:r>
            <a:endParaRPr lang="en-US" altLang="zh-CN" dirty="0">
              <a:solidFill>
                <a:srgbClr val="0000FF"/>
              </a:solidFill>
              <a:latin typeface="Times New Roman" panose="02020603050405020304" pitchFamily="18" charset="0"/>
              <a:cs typeface="Times New Roman" panose="02020603050405020304" pitchFamily="18" charset="0"/>
            </a:endParaRPr>
          </a:p>
          <a:p>
            <a:pPr>
              <a:lnSpc>
                <a:spcPct val="120000"/>
              </a:lnSpc>
            </a:pPr>
            <a:r>
              <a:rPr lang="en-US" altLang="zh-CN" dirty="0">
                <a:solidFill>
                  <a:srgbClr val="0000FF"/>
                </a:solidFill>
                <a:latin typeface="Times New Roman" panose="02020603050405020304" pitchFamily="18" charset="0"/>
                <a:cs typeface="Times New Roman" panose="02020603050405020304" pitchFamily="18" charset="0"/>
              </a:rPr>
              <a:t>       </a:t>
            </a:r>
            <a:r>
              <a:rPr lang="en-US" altLang="zh-CN" dirty="0" err="1">
                <a:solidFill>
                  <a:srgbClr val="0000FF"/>
                </a:solidFill>
                <a:latin typeface="Times New Roman" panose="02020603050405020304" pitchFamily="18" charset="0"/>
                <a:cs typeface="Times New Roman" panose="02020603050405020304" pitchFamily="18" charset="0"/>
              </a:rPr>
              <a:t>xmlns:xsd</a:t>
            </a:r>
            <a:r>
              <a:rPr lang="en-US" altLang="zh-CN" dirty="0">
                <a:solidFill>
                  <a:srgbClr val="0000FF"/>
                </a:solidFill>
                <a:latin typeface="Times New Roman" panose="02020603050405020304" pitchFamily="18" charset="0"/>
                <a:cs typeface="Times New Roman" panose="02020603050405020304" pitchFamily="18" charset="0"/>
              </a:rPr>
              <a:t> =</a:t>
            </a:r>
            <a:r>
              <a:rPr lang="en-US" altLang="zh-CN" dirty="0">
                <a:solidFill>
                  <a:srgbClr val="0000FF"/>
                </a:solidFill>
                <a:latin typeface="Times New Roman" panose="02020603050405020304" pitchFamily="18" charset="0"/>
                <a:cs typeface="Times New Roman" panose="02020603050405020304" pitchFamily="18" charset="0"/>
                <a:hlinkClick r:id="rId3"/>
              </a:rPr>
              <a:t>http://www.w3.org/2001/XMLSchema</a:t>
            </a:r>
            <a:endParaRPr lang="en-US" altLang="zh-CN" dirty="0">
              <a:solidFill>
                <a:srgbClr val="0000FF"/>
              </a:solidFill>
              <a:latin typeface="Times New Roman" panose="02020603050405020304" pitchFamily="18" charset="0"/>
              <a:cs typeface="Times New Roman" panose="02020603050405020304" pitchFamily="18" charset="0"/>
            </a:endParaRPr>
          </a:p>
          <a:p>
            <a:pPr>
              <a:lnSpc>
                <a:spcPct val="120000"/>
              </a:lnSpc>
            </a:pPr>
            <a:r>
              <a:rPr lang="en-US" altLang="zh-CN" dirty="0">
                <a:solidFill>
                  <a:srgbClr val="0000FF"/>
                </a:solidFill>
                <a:latin typeface="Times New Roman" panose="02020603050405020304" pitchFamily="18" charset="0"/>
                <a:cs typeface="Times New Roman" panose="02020603050405020304" pitchFamily="18" charset="0"/>
              </a:rPr>
              <a:t>       </a:t>
            </a:r>
            <a:r>
              <a:rPr lang="en-US" altLang="zh-CN" dirty="0" err="1">
                <a:solidFill>
                  <a:srgbClr val="0000FF"/>
                </a:solidFill>
                <a:latin typeface="Times New Roman" panose="02020603050405020304" pitchFamily="18" charset="0"/>
                <a:cs typeface="Times New Roman" panose="02020603050405020304" pitchFamily="18" charset="0"/>
              </a:rPr>
              <a:t>xmlns:xsi</a:t>
            </a:r>
            <a:r>
              <a:rPr lang="en-US" altLang="zh-CN" dirty="0">
                <a:solidFill>
                  <a:srgbClr val="0000FF"/>
                </a:solidFill>
                <a:latin typeface="Times New Roman" panose="02020603050405020304" pitchFamily="18" charset="0"/>
                <a:cs typeface="Times New Roman" panose="02020603050405020304" pitchFamily="18" charset="0"/>
              </a:rPr>
              <a:t>=“http://www.w3.org/2001/</a:t>
            </a:r>
            <a:r>
              <a:rPr lang="en-US" altLang="zh-CN" dirty="0" err="1">
                <a:solidFill>
                  <a:srgbClr val="0000FF"/>
                </a:solidFill>
                <a:latin typeface="Times New Roman" panose="02020603050405020304" pitchFamily="18" charset="0"/>
                <a:cs typeface="Times New Roman" panose="02020603050405020304" pitchFamily="18" charset="0"/>
              </a:rPr>
              <a:t>XMLSchema</a:t>
            </a:r>
            <a:r>
              <a:rPr lang="en-US" altLang="zh-CN" dirty="0">
                <a:solidFill>
                  <a:srgbClr val="0000FF"/>
                </a:solidFill>
                <a:latin typeface="Times New Roman" panose="02020603050405020304" pitchFamily="18" charset="0"/>
                <a:cs typeface="Times New Roman" panose="02020603050405020304" pitchFamily="18" charset="0"/>
              </a:rPr>
              <a:t>-instance”&gt;</a:t>
            </a:r>
          </a:p>
          <a:p>
            <a:pPr>
              <a:lnSpc>
                <a:spcPct val="120000"/>
              </a:lnSpc>
            </a:pPr>
            <a:r>
              <a:rPr lang="en-US" altLang="zh-CN">
                <a:solidFill>
                  <a:srgbClr val="0000FF"/>
                </a:solidFill>
                <a:latin typeface="Times New Roman" panose="02020603050405020304" pitchFamily="18" charset="0"/>
                <a:cs typeface="Times New Roman" panose="02020603050405020304" pitchFamily="18" charset="0"/>
              </a:rPr>
              <a:t>&lt;soapEnv</a:t>
            </a:r>
            <a:r>
              <a:rPr lang="en-US" altLang="zh-CN" dirty="0" err="1">
                <a:solidFill>
                  <a:srgbClr val="0000FF"/>
                </a:solidFill>
                <a:latin typeface="Times New Roman" panose="02020603050405020304" pitchFamily="18" charset="0"/>
                <a:cs typeface="Times New Roman" panose="02020603050405020304" pitchFamily="18" charset="0"/>
              </a:rPr>
              <a:t>:Body</a:t>
            </a:r>
            <a:r>
              <a:rPr lang="en-US" altLang="zh-CN" dirty="0">
                <a:solidFill>
                  <a:srgbClr val="0000FF"/>
                </a:solidFill>
                <a:latin typeface="Times New Roman" panose="02020603050405020304" pitchFamily="18" charset="0"/>
                <a:cs typeface="Times New Roman" panose="02020603050405020304" pitchFamily="18" charset="0"/>
              </a:rPr>
              <a:t>&gt;</a:t>
            </a:r>
          </a:p>
          <a:p>
            <a:pPr>
              <a:lnSpc>
                <a:spcPct val="120000"/>
              </a:lnSpc>
            </a:pPr>
            <a:r>
              <a:rPr lang="en-US" altLang="zh-CN" dirty="0">
                <a:solidFill>
                  <a:srgbClr val="0000FF"/>
                </a:solidFill>
                <a:latin typeface="Times New Roman" panose="02020603050405020304" pitchFamily="18" charset="0"/>
                <a:cs typeface="Times New Roman" panose="02020603050405020304" pitchFamily="18" charset="0"/>
              </a:rPr>
              <a:t> &lt;</a:t>
            </a:r>
            <a:r>
              <a:rPr lang="en-US" altLang="zh-CN" err="1">
                <a:solidFill>
                  <a:srgbClr val="0000FF"/>
                </a:solidFill>
                <a:latin typeface="Times New Roman" panose="02020603050405020304" pitchFamily="18" charset="0"/>
                <a:cs typeface="Times New Roman" panose="02020603050405020304" pitchFamily="18" charset="0"/>
              </a:rPr>
              <a:t>getStocksResponse</a:t>
            </a:r>
            <a:r>
              <a:rPr lang="en-US" altLang="zh-CN">
                <a:solidFill>
                  <a:srgbClr val="0000FF"/>
                </a:solidFill>
                <a:latin typeface="Times New Roman" panose="02020603050405020304" pitchFamily="18" charset="0"/>
                <a:cs typeface="Times New Roman" panose="02020603050405020304" pitchFamily="18" charset="0"/>
              </a:rPr>
              <a:t> soapEnv</a:t>
            </a:r>
            <a:r>
              <a:rPr lang="en-US" altLang="zh-CN" dirty="0" err="1">
                <a:solidFill>
                  <a:srgbClr val="0000FF"/>
                </a:solidFill>
                <a:latin typeface="Times New Roman" panose="02020603050405020304" pitchFamily="18" charset="0"/>
                <a:cs typeface="Times New Roman" panose="02020603050405020304" pitchFamily="18" charset="0"/>
              </a:rPr>
              <a:t>:encodingStype</a:t>
            </a:r>
            <a:r>
              <a:rPr lang="en-US" altLang="zh-CN" dirty="0">
                <a:solidFill>
                  <a:srgbClr val="0000FF"/>
                </a:solidFill>
                <a:latin typeface="Times New Roman" panose="02020603050405020304" pitchFamily="18" charset="0"/>
                <a:cs typeface="Times New Roman" panose="02020603050405020304" pitchFamily="18" charset="0"/>
              </a:rPr>
              <a:t> =“http://schemas.xmlsoap.org/soap/encoding/”&gt;</a:t>
            </a:r>
          </a:p>
          <a:p>
            <a:pPr>
              <a:lnSpc>
                <a:spcPct val="120000"/>
              </a:lnSpc>
            </a:pPr>
            <a:r>
              <a:rPr lang="en-US" altLang="zh-CN" dirty="0">
                <a:solidFill>
                  <a:srgbClr val="0000FF"/>
                </a:solidFill>
                <a:latin typeface="Times New Roman" panose="02020603050405020304" pitchFamily="18" charset="0"/>
                <a:cs typeface="Times New Roman" panose="02020603050405020304" pitchFamily="18" charset="0"/>
              </a:rPr>
              <a:t>  &lt;</a:t>
            </a:r>
            <a:r>
              <a:rPr lang="en-US" altLang="zh-CN" dirty="0" err="1">
                <a:solidFill>
                  <a:srgbClr val="0000FF"/>
                </a:solidFill>
                <a:latin typeface="Times New Roman" panose="02020603050405020304" pitchFamily="18" charset="0"/>
                <a:cs typeface="Times New Roman" panose="02020603050405020304" pitchFamily="18" charset="0"/>
              </a:rPr>
              <a:t>getStocksReturn</a:t>
            </a:r>
            <a:r>
              <a:rPr lang="en-US" altLang="zh-CN" dirty="0">
                <a:solidFill>
                  <a:srgbClr val="0000FF"/>
                </a:solidFill>
                <a:latin typeface="Times New Roman" panose="02020603050405020304" pitchFamily="18" charset="0"/>
                <a:cs typeface="Times New Roman" panose="02020603050405020304" pitchFamily="18" charset="0"/>
              </a:rPr>
              <a:t> </a:t>
            </a:r>
            <a:r>
              <a:rPr lang="en-US" altLang="zh-CN" dirty="0" err="1">
                <a:solidFill>
                  <a:srgbClr val="0000FF"/>
                </a:solidFill>
                <a:latin typeface="Times New Roman" panose="02020603050405020304" pitchFamily="18" charset="0"/>
                <a:cs typeface="Times New Roman" panose="02020603050405020304" pitchFamily="18" charset="0"/>
              </a:rPr>
              <a:t>xsi:type</a:t>
            </a:r>
            <a:r>
              <a:rPr lang="en-US" altLang="zh-CN" dirty="0">
                <a:solidFill>
                  <a:srgbClr val="0000FF"/>
                </a:solidFill>
                <a:latin typeface="Times New Roman" panose="02020603050405020304" pitchFamily="18" charset="0"/>
                <a:cs typeface="Times New Roman" panose="02020603050405020304" pitchFamily="18" charset="0"/>
              </a:rPr>
              <a:t>=“</a:t>
            </a:r>
            <a:r>
              <a:rPr lang="en-US" altLang="zh-CN" dirty="0" err="1">
                <a:solidFill>
                  <a:srgbClr val="0000FF"/>
                </a:solidFill>
                <a:latin typeface="Times New Roman" panose="02020603050405020304" pitchFamily="18" charset="0"/>
                <a:cs typeface="Times New Roman" panose="02020603050405020304" pitchFamily="18" charset="0"/>
              </a:rPr>
              <a:t>xsd:int</a:t>
            </a:r>
            <a:r>
              <a:rPr lang="en-US" altLang="zh-CN" dirty="0">
                <a:solidFill>
                  <a:srgbClr val="0000FF"/>
                </a:solidFill>
                <a:latin typeface="Times New Roman" panose="02020603050405020304" pitchFamily="18" charset="0"/>
                <a:cs typeface="Times New Roman" panose="02020603050405020304" pitchFamily="18" charset="0"/>
              </a:rPr>
              <a:t>”&gt; 1180 &lt;/</a:t>
            </a:r>
            <a:r>
              <a:rPr lang="en-US" altLang="zh-CN" dirty="0" err="1">
                <a:solidFill>
                  <a:srgbClr val="0000FF"/>
                </a:solidFill>
                <a:latin typeface="Times New Roman" panose="02020603050405020304" pitchFamily="18" charset="0"/>
                <a:cs typeface="Times New Roman" panose="02020603050405020304" pitchFamily="18" charset="0"/>
              </a:rPr>
              <a:t>getStocksReturn</a:t>
            </a:r>
            <a:r>
              <a:rPr lang="en-US" altLang="zh-CN" dirty="0">
                <a:solidFill>
                  <a:srgbClr val="0000FF"/>
                </a:solidFill>
                <a:latin typeface="Times New Roman" panose="02020603050405020304" pitchFamily="18" charset="0"/>
                <a:cs typeface="Times New Roman" panose="02020603050405020304" pitchFamily="18" charset="0"/>
              </a:rPr>
              <a:t>&gt;</a:t>
            </a:r>
          </a:p>
          <a:p>
            <a:pPr>
              <a:lnSpc>
                <a:spcPct val="120000"/>
              </a:lnSpc>
            </a:pPr>
            <a:r>
              <a:rPr lang="en-US" altLang="zh-CN" dirty="0">
                <a:solidFill>
                  <a:srgbClr val="0000FF"/>
                </a:solidFill>
                <a:latin typeface="Times New Roman" panose="02020603050405020304" pitchFamily="18" charset="0"/>
                <a:cs typeface="Times New Roman" panose="02020603050405020304" pitchFamily="18" charset="0"/>
              </a:rPr>
              <a:t>&lt;/</a:t>
            </a:r>
            <a:r>
              <a:rPr lang="en-US" altLang="zh-CN" dirty="0" err="1">
                <a:solidFill>
                  <a:srgbClr val="0000FF"/>
                </a:solidFill>
                <a:latin typeface="Times New Roman" panose="02020603050405020304" pitchFamily="18" charset="0"/>
                <a:cs typeface="Times New Roman" panose="02020603050405020304" pitchFamily="18" charset="0"/>
              </a:rPr>
              <a:t>getStocksResponse</a:t>
            </a:r>
            <a:r>
              <a:rPr lang="en-US" altLang="zh-CN" dirty="0">
                <a:solidFill>
                  <a:srgbClr val="0000FF"/>
                </a:solidFill>
                <a:latin typeface="Times New Roman" panose="02020603050405020304" pitchFamily="18" charset="0"/>
                <a:cs typeface="Times New Roman" panose="02020603050405020304" pitchFamily="18" charset="0"/>
              </a:rPr>
              <a:t>&gt;</a:t>
            </a:r>
          </a:p>
          <a:p>
            <a:pPr>
              <a:lnSpc>
                <a:spcPct val="120000"/>
              </a:lnSpc>
            </a:pPr>
            <a:r>
              <a:rPr lang="en-US" altLang="zh-CN" dirty="0">
                <a:solidFill>
                  <a:srgbClr val="0000FF"/>
                </a:solidFill>
                <a:latin typeface="Times New Roman" panose="02020603050405020304" pitchFamily="18" charset="0"/>
                <a:cs typeface="Times New Roman" panose="02020603050405020304" pitchFamily="18" charset="0"/>
              </a:rPr>
              <a:t> </a:t>
            </a:r>
            <a:r>
              <a:rPr lang="en-US" altLang="zh-CN">
                <a:solidFill>
                  <a:srgbClr val="0000FF"/>
                </a:solidFill>
                <a:latin typeface="Times New Roman" panose="02020603050405020304" pitchFamily="18" charset="0"/>
                <a:cs typeface="Times New Roman" panose="02020603050405020304" pitchFamily="18" charset="0"/>
              </a:rPr>
              <a:t>&lt;/soapEnv</a:t>
            </a:r>
            <a:r>
              <a:rPr lang="en-US" altLang="zh-CN" dirty="0" err="1">
                <a:solidFill>
                  <a:srgbClr val="0000FF"/>
                </a:solidFill>
                <a:latin typeface="Times New Roman" panose="02020603050405020304" pitchFamily="18" charset="0"/>
                <a:cs typeface="Times New Roman" panose="02020603050405020304" pitchFamily="18" charset="0"/>
              </a:rPr>
              <a:t>:Body</a:t>
            </a:r>
            <a:r>
              <a:rPr lang="en-US" altLang="zh-CN" dirty="0">
                <a:solidFill>
                  <a:srgbClr val="0000FF"/>
                </a:solidFill>
                <a:latin typeface="Times New Roman" panose="02020603050405020304" pitchFamily="18" charset="0"/>
                <a:cs typeface="Times New Roman" panose="02020603050405020304" pitchFamily="18" charset="0"/>
              </a:rPr>
              <a:t>&gt;</a:t>
            </a:r>
          </a:p>
          <a:p>
            <a:pPr>
              <a:lnSpc>
                <a:spcPct val="120000"/>
              </a:lnSpc>
            </a:pPr>
            <a:r>
              <a:rPr lang="en-US" altLang="zh-CN" dirty="0">
                <a:solidFill>
                  <a:srgbClr val="0000FF"/>
                </a:solidFill>
                <a:latin typeface="Times New Roman" panose="02020603050405020304" pitchFamily="18" charset="0"/>
                <a:cs typeface="Times New Roman" panose="02020603050405020304" pitchFamily="18" charset="0"/>
              </a:rPr>
              <a:t>&lt;/ </a:t>
            </a:r>
            <a:r>
              <a:rPr lang="en-US" altLang="zh-CN" dirty="0" err="1">
                <a:solidFill>
                  <a:srgbClr val="0000FF"/>
                </a:solidFill>
                <a:latin typeface="Times New Roman" panose="02020603050405020304" pitchFamily="18" charset="0"/>
                <a:cs typeface="Times New Roman" panose="02020603050405020304" pitchFamily="18" charset="0"/>
              </a:rPr>
              <a:t>soapEnv:Envelope</a:t>
            </a:r>
            <a:r>
              <a:rPr lang="en-US" altLang="zh-CN" dirty="0">
                <a:solidFill>
                  <a:srgbClr val="0000FF"/>
                </a:solidFill>
                <a:latin typeface="Times New Roman" panose="02020603050405020304" pitchFamily="18" charset="0"/>
                <a:cs typeface="Times New Roman" panose="02020603050405020304" pitchFamily="18" charset="0"/>
              </a:rPr>
              <a:t> &gt;</a:t>
            </a:r>
          </a:p>
        </p:txBody>
      </p:sp>
    </p:spTree>
    <p:extLst>
      <p:ext uri="{BB962C8B-B14F-4D97-AF65-F5344CB8AC3E}">
        <p14:creationId xmlns:p14="http://schemas.microsoft.com/office/powerpoint/2010/main" val="6897471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CDB8748-F3EA-45F0-962B-15DEADFECC6F}"/>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EDCE4228-8A90-4079-A9D7-59E1683546A4}"/>
              </a:ext>
            </a:extLst>
          </p:cNvPr>
          <p:cNvSpPr>
            <a:spLocks noGrp="1"/>
          </p:cNvSpPr>
          <p:nvPr>
            <p:ph idx="1"/>
          </p:nvPr>
        </p:nvSpPr>
        <p:spPr/>
        <p:txBody>
          <a:bodyPr/>
          <a:lstStyle/>
          <a:p>
            <a:r>
              <a:rPr lang="en-US" altLang="zh-CN">
                <a:solidFill>
                  <a:srgbClr val="0000FF"/>
                </a:solidFill>
              </a:rPr>
              <a:t>SOAP</a:t>
            </a:r>
            <a:r>
              <a:rPr lang="zh-CN" altLang="en-US">
                <a:solidFill>
                  <a:srgbClr val="0000FF"/>
                </a:solidFill>
              </a:rPr>
              <a:t>实例</a:t>
            </a:r>
            <a:r>
              <a:rPr lang="en-US" altLang="zh-CN">
                <a:solidFill>
                  <a:srgbClr val="0000FF"/>
                </a:solidFill>
              </a:rPr>
              <a:t>(</a:t>
            </a:r>
            <a:r>
              <a:rPr lang="zh-CN" altLang="en-US">
                <a:solidFill>
                  <a:srgbClr val="0000FF"/>
                </a:solidFill>
              </a:rPr>
              <a:t>续</a:t>
            </a:r>
            <a:r>
              <a:rPr lang="en-US" altLang="zh-CN">
                <a:solidFill>
                  <a:srgbClr val="0000FF"/>
                </a:solidFill>
              </a:rPr>
              <a:t>)</a:t>
            </a:r>
          </a:p>
          <a:p>
            <a:pPr lvl="1"/>
            <a:r>
              <a:rPr lang="en-US" altLang="zh-CN">
                <a:solidFill>
                  <a:srgbClr val="0000FF"/>
                </a:solidFill>
              </a:rPr>
              <a:t>Java</a:t>
            </a:r>
            <a:r>
              <a:rPr lang="zh-CN" altLang="en-US">
                <a:solidFill>
                  <a:srgbClr val="0000FF"/>
                </a:solidFill>
              </a:rPr>
              <a:t>客户端以文档风格和</a:t>
            </a:r>
            <a:r>
              <a:rPr lang="en-US" altLang="zh-CN">
                <a:solidFill>
                  <a:srgbClr val="0000FF"/>
                </a:solidFill>
              </a:rPr>
              <a:t>Web</a:t>
            </a:r>
            <a:r>
              <a:rPr lang="zh-CN" altLang="en-US">
                <a:solidFill>
                  <a:srgbClr val="0000FF"/>
                </a:solidFill>
              </a:rPr>
              <a:t>服务的通信</a:t>
            </a:r>
            <a:endParaRPr lang="en-US" altLang="zh-CN">
              <a:solidFill>
                <a:srgbClr val="0000FF"/>
              </a:solidFill>
            </a:endParaRPr>
          </a:p>
          <a:p>
            <a:pPr lvl="2"/>
            <a:r>
              <a:rPr lang="zh-CN" altLang="en-US"/>
              <a:t>介绍如何开发接收文档风格消息的服务以及如何通过客户端程序来访问服务。</a:t>
            </a:r>
            <a:endParaRPr lang="en-US" altLang="zh-CN"/>
          </a:p>
          <a:p>
            <a:pPr lvl="2"/>
            <a:r>
              <a:rPr lang="zh-CN" altLang="en-US"/>
              <a:t>功能：一个</a:t>
            </a:r>
            <a:r>
              <a:rPr lang="en-US" altLang="zh-CN"/>
              <a:t>Web</a:t>
            </a:r>
            <a:r>
              <a:rPr lang="zh-CN" altLang="en-US"/>
              <a:t>服务用于接收顾客订单，然后给用户返回发货日期。</a:t>
            </a:r>
          </a:p>
          <a:p>
            <a:pPr lvl="1"/>
            <a:endParaRPr lang="zh-CN" altLang="en-US"/>
          </a:p>
        </p:txBody>
      </p:sp>
    </p:spTree>
    <p:extLst>
      <p:ext uri="{BB962C8B-B14F-4D97-AF65-F5344CB8AC3E}">
        <p14:creationId xmlns:p14="http://schemas.microsoft.com/office/powerpoint/2010/main" val="3238603479"/>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矩形 1"/>
          <p:cNvSpPr/>
          <p:nvPr/>
        </p:nvSpPr>
        <p:spPr>
          <a:xfrm>
            <a:off x="3534766" y="332656"/>
            <a:ext cx="4738861" cy="581057"/>
          </a:xfrm>
          <a:prstGeom prst="rect">
            <a:avLst/>
          </a:prstGeom>
        </p:spPr>
        <p:txBody>
          <a:bodyPr wrap="none">
            <a:spAutoFit/>
          </a:bodyPr>
          <a:lstStyle/>
          <a:p>
            <a:pPr>
              <a:lnSpc>
                <a:spcPct val="150000"/>
              </a:lnSpc>
            </a:pPr>
            <a:r>
              <a:rPr lang="zh-CN" altLang="en-US" sz="24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代码</a:t>
            </a:r>
            <a:r>
              <a:rPr lang="en-US" altLang="zh-CN" sz="24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4.16  Web</a:t>
            </a:r>
            <a:r>
              <a:rPr lang="zh-CN" altLang="en-US" sz="24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服务服务器端代码</a:t>
            </a:r>
            <a:endParaRPr lang="en-US" altLang="zh-CN" sz="24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205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495600" y="1124744"/>
            <a:ext cx="6552728" cy="5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4388378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67608" y="243852"/>
            <a:ext cx="6624736" cy="63702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8539666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矩形 1"/>
          <p:cNvSpPr/>
          <p:nvPr/>
        </p:nvSpPr>
        <p:spPr>
          <a:xfrm>
            <a:off x="4007768" y="404664"/>
            <a:ext cx="3139001" cy="581057"/>
          </a:xfrm>
          <a:prstGeom prst="rect">
            <a:avLst/>
          </a:prstGeom>
        </p:spPr>
        <p:txBody>
          <a:bodyPr wrap="none">
            <a:spAutoFit/>
          </a:bodyPr>
          <a:lstStyle/>
          <a:p>
            <a:pPr>
              <a:lnSpc>
                <a:spcPct val="150000"/>
              </a:lnSpc>
            </a:pPr>
            <a:r>
              <a:rPr lang="zh-CN" altLang="en-US" sz="240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代码</a:t>
            </a:r>
            <a:r>
              <a:rPr lang="en-US" altLang="zh-CN" sz="24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4.17  </a:t>
            </a:r>
            <a:r>
              <a:rPr lang="zh-CN" altLang="en-US" sz="240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客户端代码</a:t>
            </a:r>
            <a:endParaRPr lang="en-US" altLang="zh-CN" sz="24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409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991544" y="1268760"/>
            <a:ext cx="7344816" cy="47851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41572537"/>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pic>
        <p:nvPicPr>
          <p:cNvPr id="5122"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143672" y="198121"/>
            <a:ext cx="5022558" cy="64617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3416393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矩形 1"/>
          <p:cNvSpPr/>
          <p:nvPr/>
        </p:nvSpPr>
        <p:spPr>
          <a:xfrm>
            <a:off x="3791744" y="260648"/>
            <a:ext cx="4889928" cy="581057"/>
          </a:xfrm>
          <a:prstGeom prst="rect">
            <a:avLst/>
          </a:prstGeom>
        </p:spPr>
        <p:txBody>
          <a:bodyPr wrap="none">
            <a:spAutoFit/>
          </a:bodyPr>
          <a:lstStyle/>
          <a:p>
            <a:pPr>
              <a:lnSpc>
                <a:spcPct val="150000"/>
              </a:lnSpc>
            </a:pPr>
            <a:r>
              <a:rPr lang="zh-CN" altLang="en-US" sz="240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代码</a:t>
            </a:r>
            <a:r>
              <a:rPr lang="en-US" altLang="zh-CN" sz="24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4.18  </a:t>
            </a:r>
            <a:r>
              <a:rPr lang="zh-CN" altLang="en-US" sz="24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客户端</a:t>
            </a:r>
            <a:r>
              <a:rPr lang="zh-CN" altLang="en-US" sz="240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生成的</a:t>
            </a:r>
            <a:r>
              <a:rPr lang="en-US" altLang="zh-CN" sz="240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SOAP</a:t>
            </a:r>
            <a:r>
              <a:rPr lang="zh-CN" altLang="en-US" sz="240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请求</a:t>
            </a:r>
            <a:endParaRPr lang="en-US" altLang="zh-CN" sz="24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6146"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07568" y="989714"/>
            <a:ext cx="8205305" cy="18919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7"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07568" y="2886179"/>
            <a:ext cx="8205305" cy="38159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8827273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矩形 1"/>
          <p:cNvSpPr/>
          <p:nvPr/>
        </p:nvSpPr>
        <p:spPr>
          <a:xfrm>
            <a:off x="3343259" y="404664"/>
            <a:ext cx="5505482" cy="581057"/>
          </a:xfrm>
          <a:prstGeom prst="rect">
            <a:avLst/>
          </a:prstGeom>
        </p:spPr>
        <p:txBody>
          <a:bodyPr wrap="none">
            <a:spAutoFit/>
          </a:bodyPr>
          <a:lstStyle/>
          <a:p>
            <a:pPr>
              <a:lnSpc>
                <a:spcPct val="150000"/>
              </a:lnSpc>
            </a:pPr>
            <a:r>
              <a:rPr lang="zh-CN" altLang="en-US" sz="240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代码</a:t>
            </a:r>
            <a:r>
              <a:rPr lang="en-US" altLang="zh-CN" sz="24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4.19  </a:t>
            </a:r>
            <a:r>
              <a:rPr lang="zh-CN" altLang="en-US" sz="24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客户端</a:t>
            </a:r>
            <a:r>
              <a:rPr lang="zh-CN" altLang="en-US" sz="240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获取的</a:t>
            </a:r>
            <a:r>
              <a:rPr lang="en-US" altLang="zh-CN" sz="24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SOAP</a:t>
            </a:r>
            <a:r>
              <a:rPr lang="zh-CN" altLang="en-US" sz="2400">
                <a:solidFill>
                  <a:srgbClr val="FF0000"/>
                </a:solidFill>
                <a:latin typeface="微软雅黑" panose="020B0503020204020204" pitchFamily="34" charset="-122"/>
                <a:ea typeface="微软雅黑" panose="020B0503020204020204" pitchFamily="34" charset="-122"/>
                <a:cs typeface="Times New Roman" panose="02020603050405020304" pitchFamily="18" charset="0"/>
              </a:rPr>
              <a:t>响应消息</a:t>
            </a:r>
            <a:endParaRPr lang="en-US" altLang="zh-CN" sz="2400" dirty="0">
              <a:solidFill>
                <a:srgbClr val="FF0000"/>
              </a:solidFill>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7170"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207568" y="1052736"/>
            <a:ext cx="7488832" cy="51580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3001153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小结</a:t>
            </a:r>
          </a:p>
        </p:txBody>
      </p:sp>
      <p:sp>
        <p:nvSpPr>
          <p:cNvPr id="3" name="内容占位符 2"/>
          <p:cNvSpPr>
            <a:spLocks noGrp="1"/>
          </p:cNvSpPr>
          <p:nvPr>
            <p:ph idx="1"/>
          </p:nvPr>
        </p:nvSpPr>
        <p:spPr/>
        <p:txBody>
          <a:bodyPr/>
          <a:lstStyle/>
          <a:p>
            <a:r>
              <a:rPr lang="zh-CN" altLang="en-US" dirty="0"/>
              <a:t>介绍了分布式系统通信的一些基本概念、原理和模型</a:t>
            </a:r>
            <a:endParaRPr lang="en-US" altLang="zh-CN" dirty="0"/>
          </a:p>
          <a:p>
            <a:r>
              <a:rPr lang="zh-CN" altLang="en-US" dirty="0"/>
              <a:t>重点介绍了</a:t>
            </a:r>
            <a:r>
              <a:rPr lang="en-US" altLang="zh-CN" dirty="0"/>
              <a:t>Web</a:t>
            </a:r>
            <a:r>
              <a:rPr lang="zh-CN" altLang="en-US" dirty="0"/>
              <a:t>服务通信协议</a:t>
            </a:r>
            <a:r>
              <a:rPr lang="en-US" altLang="zh-CN" dirty="0"/>
              <a:t>SOAP</a:t>
            </a:r>
          </a:p>
          <a:p>
            <a:r>
              <a:rPr lang="en-US" altLang="zh-CN" dirty="0"/>
              <a:t>SOAP</a:t>
            </a:r>
            <a:r>
              <a:rPr lang="zh-CN" altLang="en-US" dirty="0"/>
              <a:t>的目的是提供一种简单、可扩展、基于</a:t>
            </a:r>
            <a:r>
              <a:rPr lang="en-US" altLang="zh-CN" dirty="0"/>
              <a:t>XML</a:t>
            </a:r>
            <a:r>
              <a:rPr lang="zh-CN" altLang="en-US" dirty="0"/>
              <a:t>的消息通信协议，以支持语言、操作系统、平台无关的</a:t>
            </a:r>
            <a:r>
              <a:rPr lang="en-US" altLang="zh-CN" dirty="0"/>
              <a:t>Web</a:t>
            </a:r>
            <a:r>
              <a:rPr lang="zh-CN" altLang="en-US" dirty="0"/>
              <a:t>服务之间信息的交互。</a:t>
            </a:r>
            <a:endParaRPr lang="en-US" altLang="zh-CN" dirty="0"/>
          </a:p>
          <a:p>
            <a:r>
              <a:rPr lang="en-US" altLang="zh-CN" dirty="0"/>
              <a:t>SOAP</a:t>
            </a:r>
            <a:r>
              <a:rPr lang="zh-CN" altLang="en-US" dirty="0"/>
              <a:t>默认使用</a:t>
            </a:r>
            <a:r>
              <a:rPr lang="en-US" altLang="zh-CN" dirty="0"/>
              <a:t>HTTP</a:t>
            </a:r>
            <a:r>
              <a:rPr lang="zh-CN" altLang="en-US" dirty="0"/>
              <a:t>传输协议，但也可以映射到</a:t>
            </a:r>
            <a:r>
              <a:rPr lang="en-US" altLang="zh-CN" dirty="0"/>
              <a:t>SMTP</a:t>
            </a:r>
            <a:r>
              <a:rPr lang="zh-CN" altLang="en-US" dirty="0"/>
              <a:t>，</a:t>
            </a:r>
            <a:r>
              <a:rPr lang="en-US" altLang="zh-CN" dirty="0"/>
              <a:t>FTP</a:t>
            </a:r>
            <a:r>
              <a:rPr lang="zh-CN" altLang="en-US" dirty="0"/>
              <a:t>，</a:t>
            </a:r>
            <a:r>
              <a:rPr lang="en-US" altLang="zh-CN" dirty="0"/>
              <a:t>JMS</a:t>
            </a:r>
            <a:r>
              <a:rPr lang="zh-CN" altLang="en-US" dirty="0"/>
              <a:t>等其它传输协议以获得不同的传输特性。</a:t>
            </a:r>
          </a:p>
        </p:txBody>
      </p:sp>
    </p:spTree>
    <p:extLst>
      <p:ext uri="{BB962C8B-B14F-4D97-AF65-F5344CB8AC3E}">
        <p14:creationId xmlns:p14="http://schemas.microsoft.com/office/powerpoint/2010/main" val="211634113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170CD44-25CA-4AAA-9105-A5D9961FDF45}"/>
              </a:ext>
            </a:extLst>
          </p:cNvPr>
          <p:cNvSpPr>
            <a:spLocks noGrp="1"/>
          </p:cNvSpPr>
          <p:nvPr>
            <p:ph type="title"/>
          </p:nvPr>
        </p:nvSpPr>
        <p:spPr/>
        <p:txBody>
          <a:bodyPr/>
          <a:lstStyle/>
          <a:p>
            <a:r>
              <a:rPr lang="zh-CN" altLang="en-US"/>
              <a:t>作业</a:t>
            </a:r>
          </a:p>
        </p:txBody>
      </p:sp>
      <p:sp>
        <p:nvSpPr>
          <p:cNvPr id="3" name="内容占位符 2">
            <a:extLst>
              <a:ext uri="{FF2B5EF4-FFF2-40B4-BE49-F238E27FC236}">
                <a16:creationId xmlns:a16="http://schemas.microsoft.com/office/drawing/2014/main" id="{FFED01AF-B019-40E8-9DB3-3DA3B19D65F3}"/>
              </a:ext>
            </a:extLst>
          </p:cNvPr>
          <p:cNvSpPr>
            <a:spLocks noGrp="1"/>
          </p:cNvSpPr>
          <p:nvPr>
            <p:ph idx="1"/>
          </p:nvPr>
        </p:nvSpPr>
        <p:spPr/>
        <p:txBody>
          <a:bodyPr/>
          <a:lstStyle/>
          <a:p>
            <a:r>
              <a:rPr lang="zh-CN" altLang="en-US"/>
              <a:t>分布式系统的通信的作用？两种基本通信模式分别是什么？</a:t>
            </a:r>
          </a:p>
          <a:p>
            <a:r>
              <a:rPr lang="zh-CN" altLang="en-US"/>
              <a:t>异步通信模式是通过什么来完成通信的？有哪几种消息交换模式？这些消息交换模式各自有什么特点？</a:t>
            </a:r>
          </a:p>
          <a:p>
            <a:r>
              <a:rPr lang="zh-CN" altLang="en-US"/>
              <a:t>异步通信协议模型有哪些？</a:t>
            </a:r>
          </a:p>
          <a:p>
            <a:r>
              <a:rPr lang="zh-CN" altLang="en-US"/>
              <a:t>什么是</a:t>
            </a:r>
            <a:r>
              <a:rPr lang="en-US" altLang="zh-CN"/>
              <a:t>SOAP</a:t>
            </a:r>
            <a:r>
              <a:rPr lang="zh-CN" altLang="en-US"/>
              <a:t>？请描述它的高级消息处理模型。</a:t>
            </a:r>
          </a:p>
          <a:p>
            <a:r>
              <a:rPr lang="zh-CN" altLang="en-US"/>
              <a:t>简述</a:t>
            </a:r>
            <a:r>
              <a:rPr lang="en-US" altLang="zh-CN"/>
              <a:t>SOAP</a:t>
            </a:r>
            <a:r>
              <a:rPr lang="zh-CN" altLang="en-US"/>
              <a:t>的消息结构及各部分作用。</a:t>
            </a:r>
          </a:p>
        </p:txBody>
      </p:sp>
    </p:spTree>
    <p:extLst>
      <p:ext uri="{BB962C8B-B14F-4D97-AF65-F5344CB8AC3E}">
        <p14:creationId xmlns:p14="http://schemas.microsoft.com/office/powerpoint/2010/main" val="168234697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520D27E-DE72-44C7-8D8F-CF65202FA007}"/>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4EA5882E-6E02-4F18-B64A-6663E61BB7D1}"/>
              </a:ext>
            </a:extLst>
          </p:cNvPr>
          <p:cNvSpPr>
            <a:spLocks noGrp="1"/>
          </p:cNvSpPr>
          <p:nvPr>
            <p:ph idx="1"/>
          </p:nvPr>
        </p:nvSpPr>
        <p:spPr/>
        <p:txBody>
          <a:bodyPr/>
          <a:lstStyle/>
          <a:p>
            <a:r>
              <a:rPr lang="zh-CN" altLang="en-US"/>
              <a:t>发布</a:t>
            </a:r>
            <a:r>
              <a:rPr lang="en-US" altLang="zh-CN"/>
              <a:t>/</a:t>
            </a:r>
            <a:r>
              <a:rPr lang="zh-CN" altLang="en-US"/>
              <a:t>订阅</a:t>
            </a:r>
            <a:endParaRPr lang="en-US" altLang="zh-CN"/>
          </a:p>
          <a:p>
            <a:pPr lvl="1">
              <a:lnSpc>
                <a:spcPct val="120000"/>
              </a:lnSpc>
            </a:pPr>
            <a:r>
              <a:rPr lang="zh-CN" altLang="en-US"/>
              <a:t>主题</a:t>
            </a:r>
            <a:r>
              <a:rPr lang="en-US" altLang="zh-CN"/>
              <a:t>(topic)</a:t>
            </a:r>
            <a:r>
              <a:rPr lang="zh-CN" altLang="en-US"/>
              <a:t>是消息发布者和接收者的中介，消息发布者发送消息到主题，而消息接收者订购感兴趣的主题并接收和主题相关的消息。</a:t>
            </a:r>
            <a:endParaRPr lang="en-US" altLang="zh-CN"/>
          </a:p>
          <a:p>
            <a:pPr lvl="1">
              <a:lnSpc>
                <a:spcPct val="120000"/>
              </a:lnSpc>
            </a:pPr>
            <a:r>
              <a:rPr lang="zh-CN" altLang="en-US"/>
              <a:t>同一个主题可以有多个发布者和多个订阅者。</a:t>
            </a:r>
          </a:p>
          <a:p>
            <a:pPr lvl="1"/>
            <a:endParaRPr lang="zh-CN" altLang="en-US"/>
          </a:p>
        </p:txBody>
      </p:sp>
      <p:pic>
        <p:nvPicPr>
          <p:cNvPr id="4" name="Picture 2">
            <a:extLst>
              <a:ext uri="{FF2B5EF4-FFF2-40B4-BE49-F238E27FC236}">
                <a16:creationId xmlns:a16="http://schemas.microsoft.com/office/drawing/2014/main" id="{7055B4DE-172C-4498-B05F-74A912D5FDA2}"/>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3431704" y="3068960"/>
            <a:ext cx="4752528" cy="36617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344623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C899E1F-2A1A-4F39-A1A3-926028849A4E}"/>
              </a:ext>
            </a:extLst>
          </p:cNvPr>
          <p:cNvSpPr>
            <a:spLocks noGrp="1"/>
          </p:cNvSpPr>
          <p:nvPr>
            <p:ph type="title"/>
          </p:nvPr>
        </p:nvSpPr>
        <p:spPr/>
        <p:txBody>
          <a:bodyPr/>
          <a:lstStyle/>
          <a:p>
            <a:endParaRPr lang="zh-CN" altLang="en-US"/>
          </a:p>
        </p:txBody>
      </p:sp>
      <p:sp>
        <p:nvSpPr>
          <p:cNvPr id="3" name="内容占位符 2">
            <a:extLst>
              <a:ext uri="{FF2B5EF4-FFF2-40B4-BE49-F238E27FC236}">
                <a16:creationId xmlns:a16="http://schemas.microsoft.com/office/drawing/2014/main" id="{134CED25-0A1F-43D4-85EA-398408336C33}"/>
              </a:ext>
            </a:extLst>
          </p:cNvPr>
          <p:cNvSpPr>
            <a:spLocks noGrp="1"/>
          </p:cNvSpPr>
          <p:nvPr>
            <p:ph idx="1"/>
          </p:nvPr>
        </p:nvSpPr>
        <p:spPr/>
        <p:txBody>
          <a:bodyPr/>
          <a:lstStyle/>
          <a:p>
            <a:r>
              <a:rPr lang="zh-CN" altLang="en-US"/>
              <a:t>广播</a:t>
            </a:r>
            <a:endParaRPr lang="en-US" altLang="zh-CN"/>
          </a:p>
          <a:p>
            <a:pPr lvl="1"/>
            <a:r>
              <a:rPr lang="zh-CN" altLang="en-US"/>
              <a:t>消息发送者向所有接收者广播消息。</a:t>
            </a:r>
          </a:p>
          <a:p>
            <a:pPr lvl="1"/>
            <a:endParaRPr lang="zh-CN" altLang="en-US"/>
          </a:p>
        </p:txBody>
      </p:sp>
      <p:pic>
        <p:nvPicPr>
          <p:cNvPr id="4" name="Picture 2">
            <a:extLst>
              <a:ext uri="{FF2B5EF4-FFF2-40B4-BE49-F238E27FC236}">
                <a16:creationId xmlns:a16="http://schemas.microsoft.com/office/drawing/2014/main" id="{30127D4A-FF72-46FA-BBE7-02BAE63E38DD}"/>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999656" y="2348880"/>
            <a:ext cx="4680520" cy="43718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30295640"/>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19249</TotalTime>
  <Words>9253</Words>
  <Application>Microsoft Office PowerPoint</Application>
  <PresentationFormat>宽屏</PresentationFormat>
  <Paragraphs>574</Paragraphs>
  <Slides>79</Slides>
  <Notes>0</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79</vt:i4>
      </vt:variant>
    </vt:vector>
  </HeadingPairs>
  <TitlesOfParts>
    <vt:vector size="90" baseType="lpstr">
      <vt:lpstr>黑体</vt:lpstr>
      <vt:lpstr>华文楷体</vt:lpstr>
      <vt:lpstr>楷体_GB2312</vt:lpstr>
      <vt:lpstr>宋体</vt:lpstr>
      <vt:lpstr>微软雅黑</vt:lpstr>
      <vt:lpstr>Arial</vt:lpstr>
      <vt:lpstr>Calibri</vt:lpstr>
      <vt:lpstr>Symbol</vt:lpstr>
      <vt:lpstr>Times New Roman</vt:lpstr>
      <vt:lpstr>Wingdings</vt:lpstr>
      <vt:lpstr>Office 主题</vt:lpstr>
      <vt:lpstr>服务通信与SOAP</vt:lpstr>
      <vt:lpstr>本章要点</vt:lpstr>
      <vt:lpstr>1.分布式系统的通信</vt:lpstr>
      <vt:lpstr>PowerPoint 演示文稿</vt:lpstr>
      <vt:lpstr>PowerPoint 演示文稿</vt:lpstr>
      <vt:lpstr>PowerPoint 演示文稿</vt:lpstr>
      <vt:lpstr>PowerPoint 演示文稿</vt:lpstr>
      <vt:lpstr>PowerPoint 演示文稿</vt:lpstr>
      <vt:lpstr>PowerPoint 演示文稿</vt:lpstr>
      <vt:lpstr>2.同步通信协议模型</vt:lpstr>
      <vt:lpstr>2.1 远程过程调用(RPC)</vt:lpstr>
      <vt:lpstr>PowerPoint 演示文稿</vt:lpstr>
      <vt:lpstr>PowerPoint 演示文稿</vt:lpstr>
      <vt:lpstr>PowerPoint 演示文稿</vt:lpstr>
      <vt:lpstr>PowerPoint 演示文稿</vt:lpstr>
      <vt:lpstr>PowerPoint 演示文稿</vt:lpstr>
      <vt:lpstr>2.2 对象远程过程调用(ORPC)</vt:lpstr>
      <vt:lpstr>2.3 CORBA</vt:lpstr>
      <vt:lpstr>PowerPoint 演示文稿</vt:lpstr>
      <vt:lpstr>PowerPoint 演示文稿</vt:lpstr>
      <vt:lpstr>PowerPoint 演示文稿</vt:lpstr>
      <vt:lpstr>PowerPoint 演示文稿</vt:lpstr>
      <vt:lpstr>2.4 分布式组件对象模型(DCOM)</vt:lpstr>
      <vt:lpstr>PowerPoint 演示文稿</vt:lpstr>
      <vt:lpstr>3.异步通信协议模型</vt:lpstr>
      <vt:lpstr>3.1 消息队列</vt:lpstr>
      <vt:lpstr>PowerPoint 演示文稿</vt:lpstr>
      <vt:lpstr>3.2 消息代理</vt:lpstr>
      <vt:lpstr>PowerPoint 演示文稿</vt:lpstr>
      <vt:lpstr>PowerPoint 演示文稿</vt:lpstr>
      <vt:lpstr>4.简单对象访问协议SOAP</vt:lpstr>
      <vt:lpstr>PowerPoint 演示文稿</vt:lpstr>
      <vt:lpstr>PowerPoint 演示文稿</vt:lpstr>
      <vt:lpstr>4.1 SOAP消息处理模型</vt:lpstr>
      <vt:lpstr>PowerPoint 演示文稿</vt:lpstr>
      <vt:lpstr>4.2 SOAP消息结构</vt:lpstr>
      <vt:lpstr>PowerPoint 演示文稿</vt:lpstr>
      <vt:lpstr>4.2.1 SOAP信封</vt:lpstr>
      <vt:lpstr>4.2.2 SOAP消息头</vt:lpstr>
      <vt:lpstr>PowerPoint 演示文稿</vt:lpstr>
      <vt:lpstr>PowerPoint 演示文稿</vt:lpstr>
      <vt:lpstr>4.2.3 SOAP消息体</vt:lpstr>
      <vt:lpstr>PowerPoint 演示文稿</vt:lpstr>
      <vt:lpstr>PowerPoint 演示文稿</vt:lpstr>
      <vt:lpstr>PowerPoint 演示文稿</vt:lpstr>
      <vt:lpstr>PowerPoint 演示文稿</vt:lpstr>
      <vt:lpstr>4.2.4 SOAP故障</vt:lpstr>
      <vt:lpstr>PowerPoint 演示文稿</vt:lpstr>
      <vt:lpstr>PowerPoint 演示文稿</vt:lpstr>
      <vt:lpstr>PowerPoint 演示文稿</vt:lpstr>
      <vt:lpstr>PowerPoint 演示文稿</vt:lpstr>
      <vt:lpstr>4.2.5 SOAP消息的编码</vt:lpstr>
      <vt:lpstr>PowerPoint 演示文稿</vt:lpstr>
      <vt:lpstr>4.2.5.1 简单类型的编码</vt:lpstr>
      <vt:lpstr>PowerPoint 演示文稿</vt:lpstr>
      <vt:lpstr>4.2.5.2 复合类型的编码</vt:lpstr>
      <vt:lpstr>PowerPoint 演示文稿</vt:lpstr>
      <vt:lpstr>PowerPoint 演示文稿</vt:lpstr>
      <vt:lpstr>PowerPoint 演示文稿</vt:lpstr>
      <vt:lpstr>4.2.6 SOAP和传输协议的绑定</vt:lpstr>
      <vt:lpstr>4.2.6.1 SOAP请求</vt:lpstr>
      <vt:lpstr>PowerPoint 演示文稿</vt:lpstr>
      <vt:lpstr>4.2.6.2 SOAP响应</vt:lpstr>
      <vt:lpstr>PowerPoint 演示文稿</vt:lpstr>
      <vt:lpstr>4.2.7 SOAP实例分析</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小结</vt:lpstr>
      <vt:lpstr>作业</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幻灯片 1</dc:title>
  <cp:lastModifiedBy>michaelwin</cp:lastModifiedBy>
  <cp:revision>1376</cp:revision>
  <dcterms:modified xsi:type="dcterms:W3CDTF">2023-10-24T00:36:18Z</dcterms:modified>
</cp:coreProperties>
</file>